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DCF1D865-2A9D-4622-835E-108BBD9740F1}" type="datetimeFigureOut">
              <a:rPr lang="es-AR" smtClean="0"/>
              <a:t>28/4/2019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220509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DCF1D865-2A9D-4622-835E-108BBD9740F1}" type="datetimeFigureOut">
              <a:rPr lang="es-AR" smtClean="0"/>
              <a:t>28/4/2019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318498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DCF1D865-2A9D-4622-835E-108BBD9740F1}" type="datetimeFigureOut">
              <a:rPr lang="es-AR" smtClean="0"/>
              <a:t>28/4/2019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209788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DCF1D865-2A9D-4622-835E-108BBD9740F1}" type="datetimeFigureOut">
              <a:rPr lang="es-AR" smtClean="0"/>
              <a:t>28/4/2019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212176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CF1D865-2A9D-4622-835E-108BBD9740F1}" type="datetimeFigureOut">
              <a:rPr lang="es-AR" smtClean="0"/>
              <a:t>28/4/2019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34121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DCF1D865-2A9D-4622-835E-108BBD9740F1}" type="datetimeFigureOut">
              <a:rPr lang="es-AR" smtClean="0"/>
              <a:t>28/4/2019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27655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DCF1D865-2A9D-4622-835E-108BBD9740F1}" type="datetimeFigureOut">
              <a:rPr lang="es-AR" smtClean="0"/>
              <a:t>28/4/2019</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258620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DCF1D865-2A9D-4622-835E-108BBD9740F1}" type="datetimeFigureOut">
              <a:rPr lang="es-AR" smtClean="0"/>
              <a:t>28/4/2019</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410666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CF1D865-2A9D-4622-835E-108BBD9740F1}" type="datetimeFigureOut">
              <a:rPr lang="es-AR" smtClean="0"/>
              <a:t>28/4/2019</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107905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CF1D865-2A9D-4622-835E-108BBD9740F1}" type="datetimeFigureOut">
              <a:rPr lang="es-AR" smtClean="0"/>
              <a:t>28/4/2019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10607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CF1D865-2A9D-4622-835E-108BBD9740F1}" type="datetimeFigureOut">
              <a:rPr lang="es-AR" smtClean="0"/>
              <a:t>28/4/2019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C674769C-EAE6-4E78-BE93-B06F526549B4}" type="slidenum">
              <a:rPr lang="es-AR" smtClean="0"/>
              <a:t>‹Nº›</a:t>
            </a:fld>
            <a:endParaRPr lang="es-AR"/>
          </a:p>
        </p:txBody>
      </p:sp>
    </p:spTree>
    <p:extLst>
      <p:ext uri="{BB962C8B-B14F-4D97-AF65-F5344CB8AC3E}">
        <p14:creationId xmlns:p14="http://schemas.microsoft.com/office/powerpoint/2010/main" val="335238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1D865-2A9D-4622-835E-108BBD9740F1}" type="datetimeFigureOut">
              <a:rPr lang="es-AR" smtClean="0"/>
              <a:t>28/4/2019</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69C-EAE6-4E78-BE93-B06F526549B4}" type="slidenum">
              <a:rPr lang="es-AR" smtClean="0"/>
              <a:t>‹Nº›</a:t>
            </a:fld>
            <a:endParaRPr lang="es-AR"/>
          </a:p>
        </p:txBody>
      </p:sp>
    </p:spTree>
    <p:extLst>
      <p:ext uri="{BB962C8B-B14F-4D97-AF65-F5344CB8AC3E}">
        <p14:creationId xmlns:p14="http://schemas.microsoft.com/office/powerpoint/2010/main" val="3512553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lessplastic.co.uk/9-reasons-refuse-single-use-plasti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                       </a:t>
            </a:r>
            <a:r>
              <a:rPr lang="es-AR" b="1" dirty="0" smtClean="0">
                <a:solidFill>
                  <a:srgbClr val="FF0000"/>
                </a:solidFill>
              </a:rPr>
              <a:t>Colegio Las Cumbres</a:t>
            </a:r>
            <a:r>
              <a:rPr lang="es-AR" dirty="0" smtClean="0"/>
              <a:t/>
            </a:r>
            <a:br>
              <a:rPr lang="es-AR" dirty="0" smtClean="0"/>
            </a:br>
            <a:r>
              <a:rPr lang="es-AR" dirty="0" smtClean="0"/>
              <a:t>                    </a:t>
            </a:r>
            <a:r>
              <a:rPr lang="es-AR" dirty="0" smtClean="0"/>
              <a:t>    </a:t>
            </a:r>
            <a:r>
              <a:rPr lang="es-AR" sz="3600" dirty="0" smtClean="0"/>
              <a:t>Ciudad </a:t>
            </a:r>
            <a:r>
              <a:rPr lang="es-AR" sz="3600" dirty="0" smtClean="0"/>
              <a:t>de Buenos Aires</a:t>
            </a:r>
            <a:r>
              <a:rPr lang="es-AR" dirty="0" smtClean="0"/>
              <a:t/>
            </a:r>
            <a:br>
              <a:rPr lang="es-AR" dirty="0" smtClean="0"/>
            </a:br>
            <a:r>
              <a:rPr lang="es-AR" dirty="0" smtClean="0"/>
              <a:t>                                ARGENTINA</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244" y="2322287"/>
            <a:ext cx="6956974" cy="3984170"/>
          </a:xfrm>
          <a:prstGeom prst="rect">
            <a:avLst/>
          </a:prstGeom>
        </p:spPr>
      </p:pic>
    </p:spTree>
    <p:extLst>
      <p:ext uri="{BB962C8B-B14F-4D97-AF65-F5344CB8AC3E}">
        <p14:creationId xmlns:p14="http://schemas.microsoft.com/office/powerpoint/2010/main" val="14697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b="1" dirty="0" smtClean="0">
                <a:solidFill>
                  <a:schemeClr val="accent1"/>
                </a:solidFill>
              </a:rPr>
              <a:t/>
            </a:r>
            <a:br>
              <a:rPr lang="es-AR" b="1" dirty="0" smtClean="0">
                <a:solidFill>
                  <a:schemeClr val="accent1"/>
                </a:solidFill>
              </a:rPr>
            </a:br>
            <a:r>
              <a:rPr lang="es-AR" b="1" dirty="0" err="1" smtClean="0">
                <a:solidFill>
                  <a:schemeClr val="accent1"/>
                </a:solidFill>
              </a:rPr>
              <a:t>Effects</a:t>
            </a:r>
            <a:r>
              <a:rPr lang="es-AR" b="1" dirty="0" smtClean="0">
                <a:solidFill>
                  <a:schemeClr val="accent1"/>
                </a:solidFill>
              </a:rPr>
              <a:t>/</a:t>
            </a:r>
            <a:r>
              <a:rPr lang="es-AR" b="1" dirty="0" err="1" smtClean="0">
                <a:solidFill>
                  <a:schemeClr val="accent1"/>
                </a:solidFill>
              </a:rPr>
              <a:t>consequences</a:t>
            </a:r>
            <a:r>
              <a:rPr lang="es-AR" b="1" dirty="0" smtClean="0">
                <a:solidFill>
                  <a:schemeClr val="accent1"/>
                </a:solidFill>
              </a:rPr>
              <a:t> </a:t>
            </a:r>
            <a:r>
              <a:rPr lang="es-AR" b="1" dirty="0">
                <a:solidFill>
                  <a:schemeClr val="accent1"/>
                </a:solidFill>
              </a:rPr>
              <a:t>in </a:t>
            </a:r>
            <a:r>
              <a:rPr lang="es-AR" b="1" dirty="0" err="1">
                <a:solidFill>
                  <a:schemeClr val="accent1"/>
                </a:solidFill>
              </a:rPr>
              <a:t>humans</a:t>
            </a:r>
            <a:r>
              <a:rPr lang="es-AR" b="1" dirty="0" smtClean="0">
                <a:solidFill>
                  <a:schemeClr val="accent1"/>
                </a:solidFill>
                <a:effectLst/>
              </a:rPr>
              <a:t/>
            </a:r>
            <a:br>
              <a:rPr lang="es-AR" b="1" dirty="0" smtClean="0">
                <a:solidFill>
                  <a:schemeClr val="accent1"/>
                </a:solidFill>
                <a:effectLst/>
              </a:rPr>
            </a:br>
            <a:r>
              <a:rPr lang="es-AR" b="1" dirty="0" smtClean="0">
                <a:solidFill>
                  <a:schemeClr val="accent1"/>
                </a:solidFill>
                <a:effectLst/>
              </a:rPr>
              <a:t/>
            </a:r>
            <a:br>
              <a:rPr lang="es-AR" b="1" dirty="0" smtClean="0">
                <a:solidFill>
                  <a:schemeClr val="accent1"/>
                </a:solidFill>
                <a:effectLst/>
              </a:rPr>
            </a:br>
            <a:endParaRPr lang="es-AR" b="1" dirty="0">
              <a:solidFill>
                <a:schemeClr val="accent1"/>
              </a:solidFill>
            </a:endParaRPr>
          </a:p>
        </p:txBody>
      </p:sp>
      <p:sp>
        <p:nvSpPr>
          <p:cNvPr id="3" name="Marcador de contenido 2"/>
          <p:cNvSpPr>
            <a:spLocks noGrp="1"/>
          </p:cNvSpPr>
          <p:nvPr>
            <p:ph idx="1"/>
          </p:nvPr>
        </p:nvSpPr>
        <p:spPr/>
        <p:txBody>
          <a:bodyPr>
            <a:normAutofit fontScale="92500"/>
          </a:bodyPr>
          <a:lstStyle/>
          <a:p>
            <a:pPr marL="0" indent="0" fontAlgn="base">
              <a:buNone/>
            </a:pPr>
            <a:r>
              <a:rPr lang="en-US" dirty="0" smtClean="0"/>
              <a:t>       3,000 </a:t>
            </a:r>
            <a:r>
              <a:rPr lang="en-US" dirty="0"/>
              <a:t>industrial establishments, aimed at later human consumption, are located all along the basin. All along the 15 municipalities that are on the coast of the </a:t>
            </a:r>
            <a:r>
              <a:rPr lang="en-US" dirty="0" err="1"/>
              <a:t>Riachuelo</a:t>
            </a:r>
            <a:r>
              <a:rPr lang="en-US" dirty="0"/>
              <a:t>, where there are more than 100 open dumps and the water has levels of mercury, zinc, lead and chrome. </a:t>
            </a:r>
          </a:p>
          <a:p>
            <a:pPr marL="0" indent="0" fontAlgn="base">
              <a:buNone/>
            </a:pPr>
            <a:r>
              <a:rPr lang="en-US" b="0" dirty="0" smtClean="0">
                <a:effectLst/>
              </a:rPr>
              <a:t/>
            </a:r>
            <a:br>
              <a:rPr lang="en-US" b="0" dirty="0" smtClean="0">
                <a:effectLst/>
              </a:rPr>
            </a:br>
            <a:r>
              <a:rPr lang="en-US" b="0" dirty="0" smtClean="0">
                <a:effectLst/>
              </a:rPr>
              <a:t>      </a:t>
            </a:r>
            <a:r>
              <a:rPr lang="en-US" dirty="0" smtClean="0"/>
              <a:t>Surrounding </a:t>
            </a:r>
            <a:r>
              <a:rPr lang="en-US" dirty="0"/>
              <a:t>the villa 21-24 of </a:t>
            </a:r>
            <a:r>
              <a:rPr lang="en-US" dirty="0" err="1"/>
              <a:t>Barracas</a:t>
            </a:r>
            <a:r>
              <a:rPr lang="en-US" dirty="0"/>
              <a:t>, there is a plastic soup, where a study was made on 962 children under 6 years, and the 25 percent has blood lead according to all agencies and official representations.</a:t>
            </a:r>
          </a:p>
          <a:p>
            <a:pPr marL="0" indent="0">
              <a:buNone/>
            </a:pPr>
            <a:r>
              <a:rPr lang="en-US" b="0" dirty="0" smtClean="0">
                <a:effectLst/>
              </a:rPr>
              <a:t/>
            </a:r>
            <a:br>
              <a:rPr lang="en-US" b="0" dirty="0" smtClean="0">
                <a:effectLst/>
              </a:rPr>
            </a:br>
            <a:endParaRPr lang="es-AR" dirty="0"/>
          </a:p>
        </p:txBody>
      </p:sp>
    </p:spTree>
    <p:extLst>
      <p:ext uri="{BB962C8B-B14F-4D97-AF65-F5344CB8AC3E}">
        <p14:creationId xmlns:p14="http://schemas.microsoft.com/office/powerpoint/2010/main" val="271473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solidFill>
                  <a:schemeClr val="accent1"/>
                </a:solidFill>
              </a:rPr>
              <a:t>Effects/consequences in nature and animals</a:t>
            </a:r>
            <a:endParaRPr lang="es-AR" b="1" dirty="0">
              <a:solidFill>
                <a:schemeClr val="accent1"/>
              </a:solidFill>
            </a:endParaRPr>
          </a:p>
        </p:txBody>
      </p:sp>
      <p:pic>
        <p:nvPicPr>
          <p:cNvPr id="6146" name="Picture 2" descr="https://lh3.googleusercontent.com/d0Xm03evyKVwrp9X-vo2ygd59b9iAUcY7v5SFgQmhg-YNYjhWvnHIz_NPEk6JCCv9XRQdPHLkbzqnk6oHB-cg-iB3IgG_9IEU6tTkJiTkdzrybl0QJIbqnSxunRQvBcdDjLa5Hz5FS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110820"/>
            <a:ext cx="5181600" cy="37809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4.googleusercontent.com/6UlvSnpp6oSY-Ihm7R4Wzcin76xSbp-xrTXysRj7kOTnVfiykZg6UQCYsCiTz-3g5PD5DL17fJcqxEJ7q_1Hie_vuuFb0XtTw8Cf-TpwEwVxfviBmGovN6XlvqheziEZwJOlBejeXgU"/>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722396"/>
            <a:ext cx="5181600" cy="255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8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s-AR" b="0" dirty="0" smtClean="0">
                <a:effectLst/>
              </a:rPr>
              <a:t> </a:t>
            </a:r>
            <a:br>
              <a:rPr lang="es-AR" b="0" dirty="0" smtClean="0">
                <a:effectLst/>
              </a:rPr>
            </a:br>
            <a:r>
              <a:rPr lang="es-AR" b="1" dirty="0" smtClean="0">
                <a:solidFill>
                  <a:schemeClr val="accent1"/>
                </a:solidFill>
              </a:rPr>
              <a:t>Single </a:t>
            </a:r>
            <a:r>
              <a:rPr lang="es-AR" b="1" dirty="0">
                <a:solidFill>
                  <a:schemeClr val="accent1"/>
                </a:solidFill>
              </a:rPr>
              <a:t>use </a:t>
            </a:r>
            <a:r>
              <a:rPr lang="es-AR" b="1" dirty="0" err="1">
                <a:solidFill>
                  <a:schemeClr val="accent1"/>
                </a:solidFill>
              </a:rPr>
              <a:t>plastic</a:t>
            </a:r>
            <a:r>
              <a:rPr lang="es-AR" b="1" dirty="0" smtClean="0">
                <a:solidFill>
                  <a:schemeClr val="accent1"/>
                </a:solidFill>
                <a:effectLst/>
              </a:rPr>
              <a:t/>
            </a:r>
            <a:br>
              <a:rPr lang="es-AR" b="1" dirty="0" smtClean="0">
                <a:solidFill>
                  <a:schemeClr val="accent1"/>
                </a:solidFill>
                <a:effectLst/>
              </a:rPr>
            </a:br>
            <a:r>
              <a:rPr lang="es-AR" sz="900" dirty="0" smtClean="0">
                <a:hlinkClick r:id="rId2"/>
              </a:rPr>
              <a:t>https://lessplastic.co.uk/9-reasons-refuse-single-use-plastic/</a:t>
            </a:r>
            <a:r>
              <a:rPr lang="es-AR" sz="900" dirty="0" smtClean="0"/>
              <a:t/>
            </a:r>
            <a:br>
              <a:rPr lang="es-AR" sz="900" dirty="0" smtClean="0"/>
            </a:br>
            <a:endParaRPr lang="es-AR" sz="900" dirty="0"/>
          </a:p>
        </p:txBody>
      </p:sp>
      <p:pic>
        <p:nvPicPr>
          <p:cNvPr id="7170" name="Picture 2" descr="9 reasons to refuse single-use plast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67889" y="1690688"/>
            <a:ext cx="4967154" cy="496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07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0" dirty="0" smtClean="0">
                <a:effectLst/>
              </a:rPr>
              <a:t/>
            </a:r>
            <a:br>
              <a:rPr lang="en-US" b="0" dirty="0" smtClean="0">
                <a:effectLst/>
              </a:rPr>
            </a:br>
            <a:r>
              <a:rPr lang="en-US" b="0" dirty="0" smtClean="0">
                <a:effectLst/>
              </a:rPr>
              <a:t/>
            </a:r>
            <a:br>
              <a:rPr lang="en-US" b="0" dirty="0" smtClean="0">
                <a:effectLst/>
              </a:rPr>
            </a:br>
            <a:r>
              <a:rPr lang="es-AR" b="1" dirty="0" err="1">
                <a:solidFill>
                  <a:schemeClr val="accent1"/>
                </a:solidFill>
              </a:rPr>
              <a:t>Effects</a:t>
            </a:r>
            <a:r>
              <a:rPr lang="es-AR" b="1" dirty="0">
                <a:solidFill>
                  <a:schemeClr val="accent1"/>
                </a:solidFill>
              </a:rPr>
              <a:t>/</a:t>
            </a:r>
            <a:r>
              <a:rPr lang="es-AR" b="1" dirty="0" err="1">
                <a:solidFill>
                  <a:schemeClr val="accent1"/>
                </a:solidFill>
              </a:rPr>
              <a:t>consequences</a:t>
            </a:r>
            <a:r>
              <a:rPr lang="es-AR" b="1" dirty="0">
                <a:solidFill>
                  <a:schemeClr val="accent1"/>
                </a:solidFill>
              </a:rPr>
              <a:t> in </a:t>
            </a:r>
            <a:r>
              <a:rPr lang="es-AR" b="1" dirty="0" err="1">
                <a:solidFill>
                  <a:schemeClr val="accent1"/>
                </a:solidFill>
              </a:rPr>
              <a:t>humans</a:t>
            </a:r>
            <a:r>
              <a:rPr lang="en-US" b="1" dirty="0">
                <a:solidFill>
                  <a:schemeClr val="accent1"/>
                </a:solidFill>
              </a:rPr>
              <a:t/>
            </a:r>
            <a:br>
              <a:rPr lang="en-US" b="1" dirty="0">
                <a:solidFill>
                  <a:schemeClr val="accent1"/>
                </a:solidFill>
              </a:rPr>
            </a:br>
            <a:endParaRPr lang="es-AR" b="1" dirty="0">
              <a:solidFill>
                <a:schemeClr val="accent1"/>
              </a:solidFill>
            </a:endParaRPr>
          </a:p>
        </p:txBody>
      </p:sp>
      <p:sp>
        <p:nvSpPr>
          <p:cNvPr id="4" name="Marcador de contenido 3"/>
          <p:cNvSpPr>
            <a:spLocks noGrp="1"/>
          </p:cNvSpPr>
          <p:nvPr>
            <p:ph type="body" sz="half" idx="2"/>
          </p:nvPr>
        </p:nvSpPr>
        <p:spPr/>
        <p:txBody>
          <a:bodyPr>
            <a:normAutofit fontScale="92500" lnSpcReduction="10000"/>
          </a:bodyPr>
          <a:lstStyle/>
          <a:p>
            <a:endParaRPr lang="en-US" b="0" dirty="0" smtClean="0">
              <a:effectLst/>
            </a:endParaRPr>
          </a:p>
          <a:p>
            <a:pPr lvl="1" fontAlgn="base"/>
            <a:r>
              <a:rPr lang="en-US" sz="2000" dirty="0" smtClean="0"/>
              <a:t>- Contamination</a:t>
            </a:r>
            <a:r>
              <a:rPr lang="en-US" sz="2000" dirty="0"/>
              <a:t>: which affects humans health and survival.</a:t>
            </a:r>
          </a:p>
          <a:p>
            <a:pPr lvl="1" fontAlgn="base"/>
            <a:r>
              <a:rPr lang="en-US" sz="2000" dirty="0"/>
              <a:t>Only 225,000 tons recycled per year on total consumption of 1,613,000 tons of plastics bags, which causes pollution.</a:t>
            </a:r>
          </a:p>
          <a:p>
            <a:pPr lvl="1" fontAlgn="base"/>
            <a:r>
              <a:rPr lang="en-US" sz="2000" dirty="0" smtClean="0"/>
              <a:t>-Humans </a:t>
            </a:r>
            <a:r>
              <a:rPr lang="en-US" sz="2000" dirty="0"/>
              <a:t>consume plastic bags which later  will go to the oceans. Plastic bags are the main problem in Argentina because it contaminate all the streets and oceans, resulting in the death of many animals, and the decrease of life expectancy.</a:t>
            </a:r>
          </a:p>
          <a:p>
            <a:endParaRPr lang="es-AR" dirty="0"/>
          </a:p>
        </p:txBody>
      </p:sp>
      <p:sp>
        <p:nvSpPr>
          <p:cNvPr id="9" name="Rectángulo 8"/>
          <p:cNvSpPr/>
          <p:nvPr/>
        </p:nvSpPr>
        <p:spPr>
          <a:xfrm>
            <a:off x="5183188" y="3666375"/>
            <a:ext cx="6096000" cy="2585323"/>
          </a:xfrm>
          <a:prstGeom prst="rect">
            <a:avLst/>
          </a:prstGeom>
        </p:spPr>
        <p:txBody>
          <a:bodyPr>
            <a:spAutoFit/>
          </a:bodyPr>
          <a:lstStyle/>
          <a:p>
            <a:r>
              <a:rPr lang="en-US" dirty="0">
                <a:solidFill>
                  <a:srgbClr val="000000"/>
                </a:solidFill>
                <a:latin typeface="Alegreya"/>
              </a:rPr>
              <a:t>The quantity of plastic bags that are produced it defines at a level in which the social costs equals the social benefits as the value that society places on the last unit produced will be equal to the full cost of producing that last unit. This would then mean that there will be a socially efficient level of production or socially efficient output for the plastic bags when resources are efficiently allocated.</a:t>
            </a:r>
            <a:endParaRPr lang="en-US" b="0" dirty="0" smtClean="0">
              <a:effectLst/>
            </a:endParaRPr>
          </a:p>
          <a:p>
            <a:r>
              <a:rPr lang="en-US" dirty="0" smtClean="0"/>
              <a:t/>
            </a:r>
            <a:br>
              <a:rPr lang="en-US" dirty="0" smtClean="0"/>
            </a:br>
            <a:endParaRPr lang="es-AR" dirty="0"/>
          </a:p>
        </p:txBody>
      </p:sp>
      <p:pic>
        <p:nvPicPr>
          <p:cNvPr id="8196" name="Picture 4" descr="https://lh6.googleusercontent.com/PRvD2Pl2ug1tUv7qVoMqj-OlsHByWmTHtS0ptV0nmMQAFy1mV0I-q8rBUnqyt-DEnRGhp3UAy77LhjT9yeXuxfhvOkkSuj7eu1LlUfMaKz2vrhcqltaCub_lmWy88RPl-OTTxY_bbu4"/>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14832" r="14832"/>
          <a:stretch>
            <a:fillRect/>
          </a:stretch>
        </p:blipFill>
        <p:spPr bwMode="auto">
          <a:xfrm>
            <a:off x="6011500" y="908418"/>
            <a:ext cx="3279697" cy="258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99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n-US" b="1" dirty="0" smtClean="0">
                <a:solidFill>
                  <a:schemeClr val="accent1"/>
                </a:solidFill>
              </a:rPr>
              <a:t/>
            </a:r>
            <a:br>
              <a:rPr lang="en-US" b="1" dirty="0" smtClean="0">
                <a:solidFill>
                  <a:schemeClr val="accent1"/>
                </a:solidFill>
              </a:rPr>
            </a:br>
            <a:r>
              <a:rPr lang="en-US" b="1" dirty="0" smtClean="0">
                <a:solidFill>
                  <a:schemeClr val="accent1"/>
                </a:solidFill>
              </a:rPr>
              <a:t>Effects/consequences </a:t>
            </a:r>
            <a:r>
              <a:rPr lang="en-US" b="1" dirty="0">
                <a:solidFill>
                  <a:schemeClr val="accent1"/>
                </a:solidFill>
              </a:rPr>
              <a:t>in nature and animals</a:t>
            </a:r>
            <a:r>
              <a:rPr lang="en-US" b="1" dirty="0" smtClean="0">
                <a:solidFill>
                  <a:schemeClr val="accent1"/>
                </a:solidFill>
                <a:effectLst/>
              </a:rPr>
              <a:t/>
            </a:r>
            <a:br>
              <a:rPr lang="en-US" b="1" dirty="0" smtClean="0">
                <a:solidFill>
                  <a:schemeClr val="accent1"/>
                </a:solidFill>
                <a:effectLst/>
              </a:rPr>
            </a:br>
            <a:r>
              <a:rPr lang="en-US" b="1" dirty="0" smtClean="0">
                <a:solidFill>
                  <a:schemeClr val="accent1"/>
                </a:solidFill>
              </a:rPr>
              <a:t/>
            </a:r>
            <a:br>
              <a:rPr lang="en-US" b="1" dirty="0" smtClean="0">
                <a:solidFill>
                  <a:schemeClr val="accent1"/>
                </a:solidFill>
              </a:rPr>
            </a:br>
            <a:endParaRPr lang="es-AR" b="1" dirty="0">
              <a:solidFill>
                <a:schemeClr val="accent1"/>
              </a:solidFill>
            </a:endParaRPr>
          </a:p>
        </p:txBody>
      </p:sp>
      <p:sp>
        <p:nvSpPr>
          <p:cNvPr id="6" name="Marcador de contenido 5"/>
          <p:cNvSpPr>
            <a:spLocks noGrp="1"/>
          </p:cNvSpPr>
          <p:nvPr>
            <p:ph sz="half" idx="1"/>
          </p:nvPr>
        </p:nvSpPr>
        <p:spPr/>
        <p:txBody>
          <a:bodyPr>
            <a:normAutofit fontScale="92500" lnSpcReduction="10000"/>
          </a:bodyPr>
          <a:lstStyle/>
          <a:p>
            <a:pPr fontAlgn="base"/>
            <a:r>
              <a:rPr lang="en-US" dirty="0"/>
              <a:t>There was a National research in Argentina by the Coastal Waste Census, 82% of the inorganic waste was found on the sands of the coasts of Buenos Aires, which corresponded to plastics and within that percentage plastic bags were detected.</a:t>
            </a:r>
          </a:p>
          <a:p>
            <a:pPr fontAlgn="base"/>
            <a:r>
              <a:rPr lang="en-US" b="0" dirty="0" smtClean="0">
                <a:effectLst/>
              </a:rPr>
              <a:t/>
            </a:r>
            <a:br>
              <a:rPr lang="en-US" b="0" dirty="0" smtClean="0">
                <a:effectLst/>
              </a:rPr>
            </a:br>
            <a:r>
              <a:rPr lang="en-US" dirty="0"/>
              <a:t>Plastic pollution is harmful to birds and other wildlife.</a:t>
            </a:r>
          </a:p>
          <a:p>
            <a:endParaRPr lang="es-AR" dirty="0"/>
          </a:p>
        </p:txBody>
      </p:sp>
      <p:sp>
        <p:nvSpPr>
          <p:cNvPr id="7" name="Marcador de contenido 6"/>
          <p:cNvSpPr>
            <a:spLocks noGrp="1"/>
          </p:cNvSpPr>
          <p:nvPr>
            <p:ph sz="half" idx="2"/>
          </p:nvPr>
        </p:nvSpPr>
        <p:spPr/>
        <p:txBody>
          <a:bodyPr>
            <a:normAutofit fontScale="92500" lnSpcReduction="10000"/>
          </a:bodyPr>
          <a:lstStyle/>
          <a:p>
            <a:pPr fontAlgn="base"/>
            <a:r>
              <a:rPr lang="en-US" dirty="0"/>
              <a:t>At world level, 200 kilos of plastic are thrown into the ocean per second and Argentina ranks 28th on the scale of polluting countries.</a:t>
            </a:r>
          </a:p>
          <a:p>
            <a:pPr fontAlgn="base"/>
            <a:r>
              <a:rPr lang="en-US" b="0" dirty="0" smtClean="0">
                <a:effectLst/>
              </a:rPr>
              <a:t/>
            </a:r>
            <a:br>
              <a:rPr lang="en-US" b="0" dirty="0" smtClean="0">
                <a:effectLst/>
              </a:rPr>
            </a:br>
            <a:r>
              <a:rPr lang="en-US" dirty="0"/>
              <a:t>Several pictures and researches has proved that the </a:t>
            </a:r>
            <a:r>
              <a:rPr lang="en-US" dirty="0" err="1"/>
              <a:t>the</a:t>
            </a:r>
            <a:r>
              <a:rPr lang="en-US" dirty="0"/>
              <a:t> plastics end up in the stomachs of marine animals that, when mistaken for food, eat them and, as a consequence, die or makes it impossible for humans to eat them.</a:t>
            </a:r>
          </a:p>
          <a:p>
            <a:endParaRPr lang="es-AR" dirty="0"/>
          </a:p>
        </p:txBody>
      </p:sp>
    </p:spTree>
    <p:extLst>
      <p:ext uri="{BB962C8B-B14F-4D97-AF65-F5344CB8AC3E}">
        <p14:creationId xmlns:p14="http://schemas.microsoft.com/office/powerpoint/2010/main" val="170507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lh3.googleusercontent.com/YOmReefIc8mhDmyP2hfg0yH7RB_VyP7UamwfFK0S5WpVtA-rabYzjs16L57wTlO3vdNg_IhThH9jNctHItdLu9uOpyLBNb_DR9eAbfRJDZEcfBbDMmbohZ6hy6paZTRAPOlYLbZHf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595" y="547192"/>
            <a:ext cx="3198388" cy="21376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lh3.googleusercontent.com/syZTmQDGPqHYcFIiFHAC0UZXWK44Ta5SOidnlf2JYBJovXEqJu95Q1aemxWYx2ncetTZ2N44DxaueBoRj4o7yvICpxtFg_fJK51Cpp-uYL3pBibH3u6_NudI7jQOXeHt3LVegRXXwg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110" y="547192"/>
            <a:ext cx="4077572" cy="194251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lh6.googleusercontent.com/RvLryZIOBxIWFCm4kn-D_eeAW8ugX1BOmmcyzI17VVjnIz-ze1ZwreHHA3H6ZjiXcjaLQ_1_eMP0RY-nw-HyV5jvjkdsMvWRUHwZiiFPgmQkr0_zjvp7XR84M4ddQ_7uOf3tNVq4o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53" y="255896"/>
            <a:ext cx="2126866" cy="460485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9315" y="5092638"/>
            <a:ext cx="6096000" cy="830997"/>
          </a:xfrm>
          <a:prstGeom prst="rect">
            <a:avLst/>
          </a:prstGeom>
        </p:spPr>
        <p:txBody>
          <a:bodyPr>
            <a:spAutoFit/>
          </a:bodyPr>
          <a:lstStyle/>
          <a:p>
            <a:r>
              <a:rPr lang="es-AR" sz="1200" b="0" i="0" u="none" strike="noStrike" dirty="0" smtClean="0">
                <a:solidFill>
                  <a:srgbClr val="000000"/>
                </a:solidFill>
                <a:effectLst/>
                <a:latin typeface="Old Standard TT"/>
              </a:rPr>
              <a:t>              </a:t>
            </a:r>
            <a:r>
              <a:rPr lang="es-AR" sz="1200" b="0" i="0" u="none" strike="noStrike" dirty="0" err="1" smtClean="0">
                <a:solidFill>
                  <a:srgbClr val="000000"/>
                </a:solidFill>
                <a:effectLst/>
                <a:latin typeface="Old Standard TT"/>
              </a:rPr>
              <a:t>River</a:t>
            </a:r>
            <a:r>
              <a:rPr lang="es-AR" sz="1200" b="0" i="0" u="none" strike="noStrike" dirty="0" smtClean="0">
                <a:solidFill>
                  <a:srgbClr val="000000"/>
                </a:solidFill>
                <a:effectLst/>
                <a:latin typeface="Old Standard TT"/>
              </a:rPr>
              <a:t> </a:t>
            </a:r>
            <a:r>
              <a:rPr lang="es-AR" sz="1200" b="0" i="0" u="none" strike="noStrike" dirty="0" err="1" smtClean="0">
                <a:solidFill>
                  <a:srgbClr val="000000"/>
                </a:solidFill>
                <a:effectLst/>
                <a:latin typeface="Old Standard TT"/>
              </a:rPr>
              <a:t>coast</a:t>
            </a:r>
            <a:r>
              <a:rPr lang="es-AR" sz="1200" b="0" i="0" u="none" strike="noStrike" dirty="0" smtClean="0">
                <a:solidFill>
                  <a:srgbClr val="000000"/>
                </a:solidFill>
                <a:effectLst/>
                <a:latin typeface="Old Standard TT"/>
              </a:rPr>
              <a:t> in Vicente López </a:t>
            </a:r>
          </a:p>
          <a:p>
            <a:r>
              <a:rPr lang="es-AR" sz="1200" dirty="0" smtClean="0">
                <a:solidFill>
                  <a:srgbClr val="000000"/>
                </a:solidFill>
                <a:latin typeface="Old Standard TT"/>
              </a:rPr>
              <a:t>                           Buenos Aires</a:t>
            </a:r>
            <a:r>
              <a:rPr lang="es-AR" b="0" i="0" u="none" strike="noStrike" dirty="0" smtClean="0">
                <a:solidFill>
                  <a:srgbClr val="000000"/>
                </a:solidFill>
                <a:effectLst/>
                <a:latin typeface="Old Standard TT"/>
              </a:rPr>
              <a:t>                                   </a:t>
            </a:r>
            <a:r>
              <a:rPr lang="es-AR" dirty="0" smtClean="0"/>
              <a:t/>
            </a:r>
            <a:br>
              <a:rPr lang="es-AR" dirty="0" smtClean="0"/>
            </a:br>
            <a:endParaRPr lang="es-AR" dirty="0"/>
          </a:p>
        </p:txBody>
      </p:sp>
      <p:pic>
        <p:nvPicPr>
          <p:cNvPr id="9224" name="Picture 8" descr="https://lh6.googleusercontent.com/0pB8CWMEobjFdFEiTP6VDhMAPOrd7iLREDVQ4UZIufkcoN2aWysUhtdipxq6cT7TM1Fxkc5lmAoGZYrwutVG2xxogG4sI24DQ6xgo3zCnGr0lPP9hqfgSylPLIgm8QWJ_n49l8owG1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327" y="2807951"/>
            <a:ext cx="4725910" cy="351589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5610201" y="6323846"/>
            <a:ext cx="1879041" cy="415498"/>
          </a:xfrm>
          <a:prstGeom prst="rect">
            <a:avLst/>
          </a:prstGeom>
        </p:spPr>
        <p:txBody>
          <a:bodyPr wrap="none">
            <a:spAutoFit/>
          </a:bodyPr>
          <a:lstStyle/>
          <a:p>
            <a:r>
              <a:rPr lang="es-AR" sz="1050" b="0" i="0" u="none" strike="noStrike" dirty="0" smtClean="0">
                <a:solidFill>
                  <a:srgbClr val="000000"/>
                </a:solidFill>
                <a:effectLst/>
                <a:latin typeface="Old Standard TT"/>
              </a:rPr>
              <a:t>Playa Grande, Mar del Plata</a:t>
            </a:r>
          </a:p>
          <a:p>
            <a:r>
              <a:rPr lang="es-AR" sz="1050" dirty="0" smtClean="0">
                <a:solidFill>
                  <a:srgbClr val="000000"/>
                </a:solidFill>
                <a:latin typeface="Old Standard TT"/>
              </a:rPr>
              <a:t>          Buenos Aires</a:t>
            </a:r>
            <a:r>
              <a:rPr lang="es-AR" sz="1050" b="0" i="0" u="none" strike="noStrike" dirty="0" smtClean="0">
                <a:solidFill>
                  <a:srgbClr val="000000"/>
                </a:solidFill>
                <a:effectLst/>
                <a:latin typeface="Old Standard TT"/>
              </a:rPr>
              <a:t> </a:t>
            </a:r>
            <a:endParaRPr lang="es-AR" sz="1050" dirty="0"/>
          </a:p>
        </p:txBody>
      </p:sp>
    </p:spTree>
    <p:extLst>
      <p:ext uri="{BB962C8B-B14F-4D97-AF65-F5344CB8AC3E}">
        <p14:creationId xmlns:p14="http://schemas.microsoft.com/office/powerpoint/2010/main" val="395602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fontScale="90000"/>
          </a:bodyPr>
          <a:lstStyle/>
          <a:p>
            <a:r>
              <a:rPr lang="es-AR" sz="4400" b="1" dirty="0" smtClean="0">
                <a:solidFill>
                  <a:schemeClr val="accent1"/>
                </a:solidFill>
              </a:rPr>
              <a:t/>
            </a:r>
            <a:br>
              <a:rPr lang="es-AR" sz="4400" b="1" dirty="0" smtClean="0">
                <a:solidFill>
                  <a:schemeClr val="accent1"/>
                </a:solidFill>
              </a:rPr>
            </a:br>
            <a:r>
              <a:rPr lang="es-AR" sz="4400" b="1" dirty="0" smtClean="0">
                <a:solidFill>
                  <a:schemeClr val="accent1"/>
                </a:solidFill>
              </a:rPr>
              <a:t>MICROPLASTICS:</a:t>
            </a:r>
            <a:br>
              <a:rPr lang="es-AR" sz="4400" b="1" dirty="0" smtClean="0">
                <a:solidFill>
                  <a:schemeClr val="accent1"/>
                </a:solidFill>
              </a:rPr>
            </a:br>
            <a:r>
              <a:rPr lang="es-AR" sz="4000" b="1" dirty="0" err="1" smtClean="0">
                <a:solidFill>
                  <a:schemeClr val="accent1"/>
                </a:solidFill>
              </a:rPr>
              <a:t>Effects</a:t>
            </a:r>
            <a:r>
              <a:rPr lang="es-AR" sz="4000" b="1" dirty="0" smtClean="0">
                <a:solidFill>
                  <a:schemeClr val="accent1"/>
                </a:solidFill>
              </a:rPr>
              <a:t>/</a:t>
            </a:r>
            <a:r>
              <a:rPr lang="es-AR" sz="4000" b="1" dirty="0" err="1" smtClean="0">
                <a:solidFill>
                  <a:schemeClr val="accent1"/>
                </a:solidFill>
              </a:rPr>
              <a:t>consequences</a:t>
            </a:r>
            <a:r>
              <a:rPr lang="es-AR" sz="4000" b="1" dirty="0" smtClean="0">
                <a:solidFill>
                  <a:schemeClr val="accent1"/>
                </a:solidFill>
              </a:rPr>
              <a:t> </a:t>
            </a:r>
            <a:r>
              <a:rPr lang="es-AR" sz="4000" b="1" dirty="0">
                <a:solidFill>
                  <a:schemeClr val="accent1"/>
                </a:solidFill>
              </a:rPr>
              <a:t>in </a:t>
            </a:r>
            <a:r>
              <a:rPr lang="es-AR" sz="4000" b="1" dirty="0" err="1">
                <a:solidFill>
                  <a:schemeClr val="accent1"/>
                </a:solidFill>
              </a:rPr>
              <a:t>humans</a:t>
            </a:r>
            <a:endParaRPr lang="es-AR" sz="4000" b="1" dirty="0">
              <a:solidFill>
                <a:schemeClr val="accent1"/>
              </a:solidFill>
            </a:endParaRPr>
          </a:p>
        </p:txBody>
      </p:sp>
      <p:sp>
        <p:nvSpPr>
          <p:cNvPr id="13" name="Marcador de contenido 12"/>
          <p:cNvSpPr>
            <a:spLocks noGrp="1"/>
          </p:cNvSpPr>
          <p:nvPr>
            <p:ph sz="half" idx="1"/>
          </p:nvPr>
        </p:nvSpPr>
        <p:spPr>
          <a:xfrm>
            <a:off x="838200" y="2106282"/>
            <a:ext cx="5181600" cy="4351338"/>
          </a:xfrm>
        </p:spPr>
        <p:txBody>
          <a:bodyPr>
            <a:normAutofit fontScale="77500" lnSpcReduction="20000"/>
          </a:bodyPr>
          <a:lstStyle/>
          <a:p>
            <a:pPr fontAlgn="base"/>
            <a:r>
              <a:rPr lang="en-US" dirty="0" err="1"/>
              <a:t>Analía</a:t>
            </a:r>
            <a:r>
              <a:rPr lang="en-US" dirty="0"/>
              <a:t> Perez, a researcher at the </a:t>
            </a:r>
            <a:r>
              <a:rPr lang="en-US" dirty="0" err="1"/>
              <a:t>Conicet</a:t>
            </a:r>
            <a:r>
              <a:rPr lang="en-US" dirty="0"/>
              <a:t> (</a:t>
            </a:r>
            <a:r>
              <a:rPr lang="en-US" dirty="0" err="1"/>
              <a:t>Maimónides</a:t>
            </a:r>
            <a:r>
              <a:rPr lang="en-US" dirty="0"/>
              <a:t> University), that works with species obtained from the Beagle Channel, located in Tierra del Fuego said: "What we did so far was to evaluate some invertebrates and vertebrates. The preliminary study we did allows us to ensure that 100% of the animals analyzed had </a:t>
            </a:r>
            <a:r>
              <a:rPr lang="en-US" dirty="0" err="1"/>
              <a:t>microplastics</a:t>
            </a:r>
            <a:r>
              <a:rPr lang="en-US" dirty="0"/>
              <a:t>. " </a:t>
            </a:r>
          </a:p>
          <a:p>
            <a:r>
              <a:rPr lang="en-US" dirty="0"/>
              <a:t>The study dealt with different kinds of fish, which humans in Argentina consume daily, such as </a:t>
            </a:r>
            <a:r>
              <a:rPr lang="en-US" dirty="0" err="1"/>
              <a:t>pejerrey</a:t>
            </a:r>
            <a:r>
              <a:rPr lang="en-US" dirty="0"/>
              <a:t> or </a:t>
            </a:r>
            <a:r>
              <a:rPr lang="en-US" dirty="0" err="1"/>
              <a:t>surubí</a:t>
            </a:r>
            <a:r>
              <a:rPr lang="en-US" dirty="0"/>
              <a:t>, which led to the conclusion that, consequently, humans also consume </a:t>
            </a:r>
            <a:r>
              <a:rPr lang="en-US" dirty="0" err="1"/>
              <a:t>microplastics</a:t>
            </a:r>
            <a:r>
              <a:rPr lang="en-US" dirty="0"/>
              <a:t>.</a:t>
            </a:r>
            <a:endParaRPr lang="en-US" b="0" dirty="0" smtClean="0">
              <a:effectLst/>
            </a:endParaRPr>
          </a:p>
          <a:p>
            <a:pPr marL="0" indent="0">
              <a:buNone/>
            </a:pPr>
            <a:r>
              <a:rPr lang="en-US" dirty="0" smtClean="0"/>
              <a:t/>
            </a:r>
            <a:br>
              <a:rPr lang="en-US" dirty="0" smtClean="0"/>
            </a:br>
            <a:endParaRPr lang="es-AR" dirty="0"/>
          </a:p>
        </p:txBody>
      </p:sp>
      <p:sp>
        <p:nvSpPr>
          <p:cNvPr id="14" name="Marcador de contenido 13"/>
          <p:cNvSpPr>
            <a:spLocks noGrp="1"/>
          </p:cNvSpPr>
          <p:nvPr>
            <p:ph sz="half" idx="2"/>
          </p:nvPr>
        </p:nvSpPr>
        <p:spPr>
          <a:xfrm>
            <a:off x="6172200" y="2106282"/>
            <a:ext cx="5181600" cy="4351338"/>
          </a:xfrm>
        </p:spPr>
        <p:txBody>
          <a:bodyPr>
            <a:normAutofit fontScale="77500" lnSpcReduction="20000"/>
          </a:bodyPr>
          <a:lstStyle/>
          <a:p>
            <a:pPr fontAlgn="base"/>
            <a:r>
              <a:rPr lang="en-US" dirty="0" err="1"/>
              <a:t>Microplastics</a:t>
            </a:r>
            <a:r>
              <a:rPr lang="en-US" dirty="0"/>
              <a:t> have not only been found in foods directly consumed, but also in condiments such as table salt.</a:t>
            </a:r>
          </a:p>
          <a:p>
            <a:pPr fontAlgn="base"/>
            <a:r>
              <a:rPr lang="en-US" dirty="0"/>
              <a:t>Researches in different provinces have proved the existence of </a:t>
            </a:r>
            <a:r>
              <a:rPr lang="en-US" dirty="0" err="1"/>
              <a:t>microplastics</a:t>
            </a:r>
            <a:r>
              <a:rPr lang="en-US" dirty="0"/>
              <a:t> in diverse mineral water bottles, the ones humans consume everyday. </a:t>
            </a:r>
          </a:p>
          <a:p>
            <a:pPr fontAlgn="base"/>
            <a:r>
              <a:rPr lang="en-US" dirty="0"/>
              <a:t>Although the risks of </a:t>
            </a:r>
            <a:r>
              <a:rPr lang="en-US" dirty="0" err="1"/>
              <a:t>microplastics</a:t>
            </a:r>
            <a:r>
              <a:rPr lang="en-US" dirty="0"/>
              <a:t> in humans has not yet been a highly developed area, the presence of these in seafood products have consequences for human health due to the body's exposure to the additives and contaminants of these components.</a:t>
            </a:r>
          </a:p>
          <a:p>
            <a:endParaRPr lang="es-AR" dirty="0"/>
          </a:p>
        </p:txBody>
      </p:sp>
    </p:spTree>
    <p:extLst>
      <p:ext uri="{BB962C8B-B14F-4D97-AF65-F5344CB8AC3E}">
        <p14:creationId xmlns:p14="http://schemas.microsoft.com/office/powerpoint/2010/main" val="316151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lh4.googleusercontent.com/a9gLJRh_bu3PouVCEV_V9MLNyIFQlqcD1I9auQnVeFxiXT5Nge8tfJJRSYkuB0tLPovjaeEaI6hG75UgkAzivaEnplSpXEyUC12kLwbVoglTGlf4KExl-dsmJ51bEZ14pWS1bYgos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21" y="192125"/>
            <a:ext cx="4550695" cy="29628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lh6.googleusercontent.com/r-XxTatir_VTefHVkHkdYjOMynf8bmzViVUGC-Wsk0KD-JXvSs1zcE4N0yy3p98vs83EuocwAVfV2nZTwFMGLGQbMjv-VSjvQSCvFsGZBh4MQe5r5KVlnjCWCE-mKCWIaWODylz4j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446" y="192126"/>
            <a:ext cx="4892801" cy="296286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lh4.googleusercontent.com/rlVeGeYADQ27zZQk-UlB7HCSsuKyAOpKpXx1DBk8z2orzWmw1hVIQ4ALfkKsjZShdQp-c4t_WbId6FLAj6QbFhxrPvcBMLfv0_KbYJrTxFGjKub4-x9mhupxQtJAYTAfRlwIhU4eG-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07" y="3525893"/>
            <a:ext cx="4261322" cy="284088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lh4.googleusercontent.com/O-FrGp_hqFj6t1jHDAtZYg9zTblOfcNiYZmjsC0EuXbyseXUdVOVqQ5blZ9C68T52fPgzv8ip_nc2na_tv3X7E8qZqbFh2w1XXUkNx6P2bvYUrjfk6_a0NajimtTuPly9OTUv9pIA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789" y="3485315"/>
            <a:ext cx="5721792" cy="292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04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err="1">
                <a:solidFill>
                  <a:schemeClr val="accent1"/>
                </a:solidFill>
              </a:rPr>
              <a:t>Effects</a:t>
            </a:r>
            <a:r>
              <a:rPr lang="es-AR" b="1" dirty="0">
                <a:solidFill>
                  <a:schemeClr val="accent1"/>
                </a:solidFill>
              </a:rPr>
              <a:t>/</a:t>
            </a:r>
            <a:r>
              <a:rPr lang="es-AR" b="1" dirty="0" err="1">
                <a:solidFill>
                  <a:schemeClr val="accent1"/>
                </a:solidFill>
              </a:rPr>
              <a:t>consequences</a:t>
            </a:r>
            <a:r>
              <a:rPr lang="es-AR" b="1" dirty="0">
                <a:solidFill>
                  <a:schemeClr val="accent1"/>
                </a:solidFill>
              </a:rPr>
              <a:t> of </a:t>
            </a:r>
            <a:r>
              <a:rPr lang="es-AR" b="1" dirty="0" err="1">
                <a:solidFill>
                  <a:schemeClr val="accent1"/>
                </a:solidFill>
              </a:rPr>
              <a:t>microplastics</a:t>
            </a:r>
            <a:r>
              <a:rPr lang="es-AR" b="1" dirty="0">
                <a:solidFill>
                  <a:schemeClr val="accent1"/>
                </a:solidFill>
              </a:rPr>
              <a:t> </a:t>
            </a:r>
            <a:r>
              <a:rPr lang="es-AR" b="1" dirty="0" smtClean="0">
                <a:solidFill>
                  <a:schemeClr val="accent1"/>
                </a:solidFill>
              </a:rPr>
              <a:t>in </a:t>
            </a:r>
            <a:r>
              <a:rPr lang="es-AR" b="1" dirty="0" err="1" smtClean="0">
                <a:solidFill>
                  <a:schemeClr val="accent1"/>
                </a:solidFill>
              </a:rPr>
              <a:t>animals</a:t>
            </a:r>
            <a:endParaRPr lang="es-AR" dirty="0"/>
          </a:p>
        </p:txBody>
      </p:sp>
      <p:sp>
        <p:nvSpPr>
          <p:cNvPr id="3" name="Marcador de contenido 2"/>
          <p:cNvSpPr>
            <a:spLocks noGrp="1"/>
          </p:cNvSpPr>
          <p:nvPr>
            <p:ph sz="half" idx="1"/>
          </p:nvPr>
        </p:nvSpPr>
        <p:spPr/>
        <p:txBody>
          <a:bodyPr>
            <a:normAutofit fontScale="92500" lnSpcReduction="20000"/>
          </a:bodyPr>
          <a:lstStyle/>
          <a:p>
            <a:pPr fontAlgn="base"/>
            <a:r>
              <a:rPr lang="en-US" dirty="0"/>
              <a:t>Argentine scientists found in the beagle channel and the Atlantic coast approximately 100 </a:t>
            </a:r>
            <a:r>
              <a:rPr lang="en-US" dirty="0" err="1"/>
              <a:t>microplastics</a:t>
            </a:r>
            <a:r>
              <a:rPr lang="en-US" dirty="0"/>
              <a:t> for each liter of water.</a:t>
            </a:r>
          </a:p>
          <a:p>
            <a:pPr fontAlgn="base"/>
            <a:r>
              <a:rPr lang="en-US" dirty="0" err="1"/>
              <a:t>Microplastics</a:t>
            </a:r>
            <a:r>
              <a:rPr lang="en-US" dirty="0"/>
              <a:t> are actually the most dangerous plastics for the environment. They are the biggest cause of global warming in our country, and consequently, of pollution and climate change; a cause that moves masses of people who march to revert these alarming numbers.</a:t>
            </a:r>
          </a:p>
          <a:p>
            <a:endParaRPr lang="es-AR" dirty="0"/>
          </a:p>
        </p:txBody>
      </p:sp>
      <p:sp>
        <p:nvSpPr>
          <p:cNvPr id="4" name="Marcador de contenido 3"/>
          <p:cNvSpPr>
            <a:spLocks noGrp="1"/>
          </p:cNvSpPr>
          <p:nvPr>
            <p:ph sz="half" idx="2"/>
          </p:nvPr>
        </p:nvSpPr>
        <p:spPr/>
        <p:txBody>
          <a:bodyPr>
            <a:normAutofit fontScale="92500" lnSpcReduction="20000"/>
          </a:bodyPr>
          <a:lstStyle/>
          <a:p>
            <a:pPr fontAlgn="base"/>
            <a:r>
              <a:rPr lang="en-US" dirty="0"/>
              <a:t>Remains of </a:t>
            </a:r>
            <a:r>
              <a:rPr lang="en-US" dirty="0" err="1"/>
              <a:t>microplastics</a:t>
            </a:r>
            <a:r>
              <a:rPr lang="en-US" dirty="0"/>
              <a:t> waste have been found in animals all throughout the Argentinian's coast.</a:t>
            </a:r>
          </a:p>
          <a:p>
            <a:pPr fontAlgn="base"/>
            <a:r>
              <a:rPr lang="en-US" dirty="0"/>
              <a:t>Argentina is among the top 30 countries (out of 200 surveyed) that produced more </a:t>
            </a:r>
            <a:r>
              <a:rPr lang="en-US" dirty="0" err="1"/>
              <a:t>microplastics</a:t>
            </a:r>
            <a:r>
              <a:rPr lang="en-US" dirty="0"/>
              <a:t> in the ocean, thus being a significant source of pollution.</a:t>
            </a:r>
          </a:p>
          <a:p>
            <a:pPr fontAlgn="base"/>
            <a:r>
              <a:rPr lang="en-US" dirty="0"/>
              <a:t>It was substantiated that </a:t>
            </a:r>
            <a:r>
              <a:rPr lang="en-US" dirty="0" err="1"/>
              <a:t>microplastics</a:t>
            </a:r>
            <a:r>
              <a:rPr lang="en-US" dirty="0"/>
              <a:t> in animals produce alterations in their digestive system and even intestinal obstructions that can lead to death, especially in small marine organisms.</a:t>
            </a:r>
          </a:p>
          <a:p>
            <a:endParaRPr lang="es-AR" dirty="0"/>
          </a:p>
        </p:txBody>
      </p:sp>
    </p:spTree>
    <p:extLst>
      <p:ext uri="{BB962C8B-B14F-4D97-AF65-F5344CB8AC3E}">
        <p14:creationId xmlns:p14="http://schemas.microsoft.com/office/powerpoint/2010/main" val="95520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lh5.googleusercontent.com/XnH7UYOdtf1QcspCUFLBJOS-pEDJHBMETi3HVt89_Gis00UOmLyentCUWfyclzCuL01vMM25VmmK9nHT-7YE27aCWyeSbNK21CxVyGXB8dE-5eWW9AxiJOzMUqdRuWLelZfxY9KFri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694869"/>
            <a:ext cx="3960294" cy="283821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lh4.googleusercontent.com/J0vwyJVU3_kbZlcnlbRT2WgnHEALxFHhzLud4bbv8QKucAvXL3q_IGJeE5uHS5VPws87joKKBrTAmFjk5xoXgSwiNTs5o-eUoQ-zKMuNr1ChObFgteN5rzBCBix03KeTtje6ViiNOl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709" y="694869"/>
            <a:ext cx="4213790" cy="289503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lh5.googleusercontent.com/bcIEQt_cKEyEU6Pai39L7Q5GtQv105uctwpPt0A2AimtbWnqEMxhTn7qM9gvVlMyXyhFJYEFvmpCV0PO3ozx31SS2A1roTilXiApjdZQJXPzLuT7ZVxkA1igqAxyWLSVPx9_v2ls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3545" y="4070288"/>
            <a:ext cx="5578059" cy="241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3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221003"/>
            <a:ext cx="10515600" cy="1325563"/>
          </a:xfrm>
        </p:spPr>
        <p:txBody>
          <a:bodyPr/>
          <a:lstStyle/>
          <a:p>
            <a:r>
              <a:rPr lang="es-AR" dirty="0" smtClean="0"/>
              <a:t>                </a:t>
            </a:r>
            <a:r>
              <a:rPr lang="es-AR" b="1" dirty="0" smtClean="0">
                <a:solidFill>
                  <a:srgbClr val="FF0000"/>
                </a:solidFill>
              </a:rPr>
              <a:t>WHAT´S THE PROBLEM</a:t>
            </a:r>
            <a:r>
              <a:rPr lang="es-AR" b="1" dirty="0" smtClean="0">
                <a:solidFill>
                  <a:srgbClr val="FF0000"/>
                </a:solidFill>
              </a:rPr>
              <a:t>?</a:t>
            </a:r>
            <a:br>
              <a:rPr lang="es-AR" b="1" dirty="0" smtClean="0">
                <a:solidFill>
                  <a:srgbClr val="FF0000"/>
                </a:solidFill>
              </a:rPr>
            </a:br>
            <a:r>
              <a:rPr lang="es-AR" sz="2400" b="1" dirty="0" err="1" smtClean="0">
                <a:solidFill>
                  <a:srgbClr val="FF0000"/>
                </a:solidFill>
              </a:rPr>
              <a:t>We</a:t>
            </a:r>
            <a:r>
              <a:rPr lang="es-AR" sz="2400" b="1" dirty="0" smtClean="0">
                <a:solidFill>
                  <a:srgbClr val="FF0000"/>
                </a:solidFill>
              </a:rPr>
              <a:t> observe </a:t>
            </a:r>
            <a:r>
              <a:rPr lang="es-AR" sz="2400" b="1" dirty="0" err="1" smtClean="0">
                <a:solidFill>
                  <a:srgbClr val="FF0000"/>
                </a:solidFill>
              </a:rPr>
              <a:t>the</a:t>
            </a:r>
            <a:r>
              <a:rPr lang="es-AR" sz="2400" b="1" dirty="0" smtClean="0">
                <a:solidFill>
                  <a:srgbClr val="FF0000"/>
                </a:solidFill>
              </a:rPr>
              <a:t> </a:t>
            </a:r>
            <a:r>
              <a:rPr lang="es-AR" sz="2400" b="1" dirty="0" err="1" smtClean="0">
                <a:solidFill>
                  <a:srgbClr val="FF0000"/>
                </a:solidFill>
              </a:rPr>
              <a:t>image</a:t>
            </a:r>
            <a:r>
              <a:rPr lang="es-AR" sz="2400" b="1" dirty="0" smtClean="0">
                <a:solidFill>
                  <a:srgbClr val="FF0000"/>
                </a:solidFill>
              </a:rPr>
              <a:t> and describe </a:t>
            </a:r>
            <a:r>
              <a:rPr lang="es-AR" sz="2400" b="1" dirty="0" err="1" smtClean="0">
                <a:solidFill>
                  <a:srgbClr val="FF0000"/>
                </a:solidFill>
              </a:rPr>
              <a:t>what</a:t>
            </a:r>
            <a:r>
              <a:rPr lang="es-AR" sz="2400" b="1" dirty="0" smtClean="0">
                <a:solidFill>
                  <a:srgbClr val="FF0000"/>
                </a:solidFill>
              </a:rPr>
              <a:t> </a:t>
            </a:r>
            <a:r>
              <a:rPr lang="es-AR" sz="2400" b="1" dirty="0" err="1" smtClean="0">
                <a:solidFill>
                  <a:srgbClr val="FF0000"/>
                </a:solidFill>
              </a:rPr>
              <a:t>we</a:t>
            </a:r>
            <a:r>
              <a:rPr lang="es-AR" sz="2400" b="1" dirty="0" smtClean="0">
                <a:solidFill>
                  <a:srgbClr val="FF0000"/>
                </a:solidFill>
              </a:rPr>
              <a:t> </a:t>
            </a:r>
            <a:r>
              <a:rPr lang="es-AR" sz="2400" b="1" dirty="0" err="1" smtClean="0">
                <a:solidFill>
                  <a:srgbClr val="FF0000"/>
                </a:solidFill>
              </a:rPr>
              <a:t>see</a:t>
            </a:r>
            <a:r>
              <a:rPr lang="es-AR" sz="2400" b="1" dirty="0" smtClean="0">
                <a:solidFill>
                  <a:srgbClr val="FF0000"/>
                </a:solidFill>
              </a:rPr>
              <a:t>, </a:t>
            </a:r>
            <a:r>
              <a:rPr lang="es-AR" sz="2400" b="1" dirty="0" err="1" smtClean="0">
                <a:solidFill>
                  <a:srgbClr val="FF0000"/>
                </a:solidFill>
              </a:rPr>
              <a:t>think</a:t>
            </a:r>
            <a:r>
              <a:rPr lang="es-AR" sz="2400" b="1" dirty="0" smtClean="0">
                <a:solidFill>
                  <a:srgbClr val="FF0000"/>
                </a:solidFill>
              </a:rPr>
              <a:t> and </a:t>
            </a:r>
            <a:r>
              <a:rPr lang="es-AR" sz="2400" b="1" dirty="0" err="1" smtClean="0">
                <a:solidFill>
                  <a:srgbClr val="FF0000"/>
                </a:solidFill>
              </a:rPr>
              <a:t>wonder</a:t>
            </a:r>
            <a:r>
              <a:rPr lang="es-AR" sz="2400" b="1" dirty="0" smtClean="0">
                <a:solidFill>
                  <a:srgbClr val="FF0000"/>
                </a:solidFill>
              </a:rPr>
              <a:t> </a:t>
            </a:r>
            <a:endParaRPr lang="es-AR" b="1" dirty="0">
              <a:solidFill>
                <a:srgbClr val="FF0000"/>
              </a:solidFill>
            </a:endParaRPr>
          </a:p>
        </p:txBody>
      </p:sp>
      <p:sp>
        <p:nvSpPr>
          <p:cNvPr id="3" name="Marcador de texto 2"/>
          <p:cNvSpPr>
            <a:spLocks noGrp="1"/>
          </p:cNvSpPr>
          <p:nvPr>
            <p:ph type="body" idx="1"/>
          </p:nvPr>
        </p:nvSpPr>
        <p:spPr>
          <a:xfrm>
            <a:off x="1660621" y="1291603"/>
            <a:ext cx="5157787" cy="823912"/>
          </a:xfrm>
        </p:spPr>
        <p:txBody>
          <a:bodyPr>
            <a:normAutofit lnSpcReduction="10000"/>
          </a:bodyPr>
          <a:lstStyle/>
          <a:p>
            <a:endParaRPr lang="es-AR" dirty="0" smtClean="0"/>
          </a:p>
          <a:p>
            <a:r>
              <a:rPr lang="es-AR" dirty="0" err="1" smtClean="0"/>
              <a:t>Thinking</a:t>
            </a:r>
            <a:r>
              <a:rPr lang="es-AR" dirty="0" smtClean="0"/>
              <a:t> </a:t>
            </a:r>
            <a:r>
              <a:rPr lang="es-AR" dirty="0" err="1" smtClean="0"/>
              <a:t>routines</a:t>
            </a:r>
            <a:endParaRPr lang="es-AR" dirty="0"/>
          </a:p>
        </p:txBody>
      </p:sp>
      <p:pic>
        <p:nvPicPr>
          <p:cNvPr id="7" name="Marcador de contenid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898915" y="2858160"/>
            <a:ext cx="4912784" cy="3684588"/>
          </a:xfrm>
        </p:spPr>
      </p:pic>
      <p:sp>
        <p:nvSpPr>
          <p:cNvPr id="5" name="Marcador de texto 4"/>
          <p:cNvSpPr>
            <a:spLocks noGrp="1"/>
          </p:cNvSpPr>
          <p:nvPr>
            <p:ph type="body" sz="quarter" idx="3"/>
          </p:nvPr>
        </p:nvSpPr>
        <p:spPr>
          <a:xfrm>
            <a:off x="6097588" y="1208885"/>
            <a:ext cx="5183188" cy="823912"/>
          </a:xfrm>
        </p:spPr>
        <p:txBody>
          <a:bodyPr/>
          <a:lstStyle/>
          <a:p>
            <a:r>
              <a:rPr lang="es-AR" dirty="0" err="1" smtClean="0"/>
              <a:t>We</a:t>
            </a:r>
            <a:r>
              <a:rPr lang="es-AR" dirty="0" smtClean="0"/>
              <a:t> </a:t>
            </a:r>
            <a:r>
              <a:rPr lang="es-AR" dirty="0" err="1" smtClean="0"/>
              <a:t>wonder</a:t>
            </a:r>
            <a:r>
              <a:rPr lang="es-AR" dirty="0" smtClean="0"/>
              <a:t>…..</a:t>
            </a:r>
            <a:endParaRPr lang="es-AR" dirty="0"/>
          </a:p>
        </p:txBody>
      </p:sp>
      <p:pic>
        <p:nvPicPr>
          <p:cNvPr id="8" name="Marcador de contenido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949274" y="2244062"/>
            <a:ext cx="5510217" cy="4132662"/>
          </a:xfrm>
        </p:spPr>
      </p:pic>
    </p:spTree>
    <p:extLst>
      <p:ext uri="{BB962C8B-B14F-4D97-AF65-F5344CB8AC3E}">
        <p14:creationId xmlns:p14="http://schemas.microsoft.com/office/powerpoint/2010/main" val="2987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977217" y="3244334"/>
            <a:ext cx="237566" cy="369332"/>
          </a:xfrm>
          <a:prstGeom prst="rect">
            <a:avLst/>
          </a:prstGeom>
        </p:spPr>
        <p:txBody>
          <a:bodyPr wrap="none">
            <a:spAutoFit/>
          </a:bodyPr>
          <a:lstStyle/>
          <a:p>
            <a:r>
              <a:rPr lang="es-AR" b="0" dirty="0" smtClean="0">
                <a:effectLst/>
              </a:rPr>
              <a:t> </a:t>
            </a:r>
            <a:endParaRPr lang="es-AR" dirty="0"/>
          </a:p>
        </p:txBody>
      </p:sp>
      <p:sp>
        <p:nvSpPr>
          <p:cNvPr id="9" name="Rectángulo 8"/>
          <p:cNvSpPr/>
          <p:nvPr/>
        </p:nvSpPr>
        <p:spPr>
          <a:xfrm>
            <a:off x="5977217" y="3244334"/>
            <a:ext cx="237566" cy="369332"/>
          </a:xfrm>
          <a:prstGeom prst="rect">
            <a:avLst/>
          </a:prstGeom>
        </p:spPr>
        <p:txBody>
          <a:bodyPr wrap="none">
            <a:spAutoFit/>
          </a:bodyPr>
          <a:lstStyle/>
          <a:p>
            <a:r>
              <a:rPr lang="es-AR" b="0" dirty="0" smtClean="0">
                <a:effectLst/>
              </a:rPr>
              <a:t> </a:t>
            </a:r>
            <a:endParaRPr lang="es-AR" dirty="0"/>
          </a:p>
        </p:txBody>
      </p:sp>
      <p:sp>
        <p:nvSpPr>
          <p:cNvPr id="10" name="Rectángulo 9"/>
          <p:cNvSpPr/>
          <p:nvPr/>
        </p:nvSpPr>
        <p:spPr>
          <a:xfrm>
            <a:off x="5977217" y="3244334"/>
            <a:ext cx="237566" cy="369332"/>
          </a:xfrm>
          <a:prstGeom prst="rect">
            <a:avLst/>
          </a:prstGeom>
        </p:spPr>
        <p:txBody>
          <a:bodyPr wrap="none">
            <a:spAutoFit/>
          </a:bodyPr>
          <a:lstStyle/>
          <a:p>
            <a:r>
              <a:rPr lang="es-AR" b="0" dirty="0" smtClean="0">
                <a:effectLst/>
              </a:rPr>
              <a:t> </a:t>
            </a:r>
            <a:endParaRPr lang="es-AR" dirty="0"/>
          </a:p>
        </p:txBody>
      </p:sp>
      <p:sp>
        <p:nvSpPr>
          <p:cNvPr id="11" name="Rectángulo 10"/>
          <p:cNvSpPr/>
          <p:nvPr/>
        </p:nvSpPr>
        <p:spPr>
          <a:xfrm>
            <a:off x="5977217" y="3244334"/>
            <a:ext cx="237566" cy="369332"/>
          </a:xfrm>
          <a:prstGeom prst="rect">
            <a:avLst/>
          </a:prstGeom>
        </p:spPr>
        <p:txBody>
          <a:bodyPr wrap="none">
            <a:spAutoFit/>
          </a:bodyPr>
          <a:lstStyle/>
          <a:p>
            <a:r>
              <a:rPr lang="es-AR" b="0" dirty="0" smtClean="0">
                <a:effectLst/>
              </a:rPr>
              <a:t> </a:t>
            </a:r>
            <a:endParaRPr lang="es-AR" dirty="0"/>
          </a:p>
        </p:txBody>
      </p:sp>
      <p:sp>
        <p:nvSpPr>
          <p:cNvPr id="12" name="Rectángulo 11"/>
          <p:cNvSpPr/>
          <p:nvPr/>
        </p:nvSpPr>
        <p:spPr>
          <a:xfrm>
            <a:off x="5977217" y="3244334"/>
            <a:ext cx="237566" cy="369332"/>
          </a:xfrm>
          <a:prstGeom prst="rect">
            <a:avLst/>
          </a:prstGeom>
        </p:spPr>
        <p:txBody>
          <a:bodyPr wrap="none">
            <a:spAutoFit/>
          </a:bodyPr>
          <a:lstStyle/>
          <a:p>
            <a:r>
              <a:rPr lang="es-AR" b="0" dirty="0" smtClean="0">
                <a:effectLst/>
              </a:rPr>
              <a:t> </a:t>
            </a:r>
            <a:endParaRPr lang="es-AR" dirty="0"/>
          </a:p>
        </p:txBody>
      </p:sp>
      <p:sp>
        <p:nvSpPr>
          <p:cNvPr id="13" name="Rectángulo 12"/>
          <p:cNvSpPr/>
          <p:nvPr/>
        </p:nvSpPr>
        <p:spPr>
          <a:xfrm>
            <a:off x="5977217" y="3244334"/>
            <a:ext cx="237566" cy="369332"/>
          </a:xfrm>
          <a:prstGeom prst="rect">
            <a:avLst/>
          </a:prstGeom>
        </p:spPr>
        <p:txBody>
          <a:bodyPr wrap="none">
            <a:spAutoFit/>
          </a:bodyPr>
          <a:lstStyle/>
          <a:p>
            <a:r>
              <a:rPr lang="es-AR" b="0" dirty="0" smtClean="0">
                <a:effectLst/>
              </a:rPr>
              <a:t> </a:t>
            </a:r>
            <a:endParaRPr lang="es-AR" dirty="0"/>
          </a:p>
        </p:txBody>
      </p:sp>
      <p:sp>
        <p:nvSpPr>
          <p:cNvPr id="14" name="Rectángulo 13"/>
          <p:cNvSpPr/>
          <p:nvPr/>
        </p:nvSpPr>
        <p:spPr>
          <a:xfrm>
            <a:off x="5977217" y="3244334"/>
            <a:ext cx="237566" cy="369332"/>
          </a:xfrm>
          <a:prstGeom prst="rect">
            <a:avLst/>
          </a:prstGeom>
        </p:spPr>
        <p:txBody>
          <a:bodyPr wrap="none">
            <a:spAutoFit/>
          </a:bodyPr>
          <a:lstStyle/>
          <a:p>
            <a:r>
              <a:rPr lang="es-AR" b="0" dirty="0" smtClean="0">
                <a:effectLst/>
              </a:rPr>
              <a:t> </a:t>
            </a:r>
            <a:endParaRPr lang="es-AR" dirty="0"/>
          </a:p>
        </p:txBody>
      </p:sp>
      <p:sp>
        <p:nvSpPr>
          <p:cNvPr id="15" name="Título 14"/>
          <p:cNvSpPr>
            <a:spLocks noGrp="1"/>
          </p:cNvSpPr>
          <p:nvPr>
            <p:ph type="title"/>
          </p:nvPr>
        </p:nvSpPr>
        <p:spPr>
          <a:xfrm>
            <a:off x="838200" y="365126"/>
            <a:ext cx="10515600" cy="1318532"/>
          </a:xfrm>
        </p:spPr>
        <p:txBody>
          <a:bodyPr>
            <a:normAutofit fontScale="90000"/>
          </a:bodyPr>
          <a:lstStyle/>
          <a:p>
            <a:r>
              <a:rPr lang="es-AR" b="1" dirty="0" err="1">
                <a:solidFill>
                  <a:srgbClr val="FF0000"/>
                </a:solidFill>
              </a:rPr>
              <a:t>What</a:t>
            </a:r>
            <a:r>
              <a:rPr lang="es-AR" b="1" dirty="0">
                <a:solidFill>
                  <a:srgbClr val="FF0000"/>
                </a:solidFill>
              </a:rPr>
              <a:t> are </a:t>
            </a:r>
            <a:r>
              <a:rPr lang="es-AR" b="1" dirty="0" err="1">
                <a:solidFill>
                  <a:srgbClr val="FF0000"/>
                </a:solidFill>
              </a:rPr>
              <a:t>Microplastics</a:t>
            </a:r>
            <a:r>
              <a:rPr lang="es-AR" b="1" dirty="0">
                <a:solidFill>
                  <a:srgbClr val="FF0000"/>
                </a:solidFill>
              </a:rPr>
              <a:t>?</a:t>
            </a:r>
            <a:r>
              <a:rPr lang="es-AR" b="1" dirty="0" smtClean="0">
                <a:solidFill>
                  <a:srgbClr val="FF0000"/>
                </a:solidFill>
                <a:effectLst/>
              </a:rPr>
              <a:t/>
            </a:r>
            <a:br>
              <a:rPr lang="es-AR" b="1" dirty="0" smtClean="0">
                <a:solidFill>
                  <a:srgbClr val="FF0000"/>
                </a:solidFill>
                <a:effectLst/>
              </a:rPr>
            </a:br>
            <a:r>
              <a:rPr lang="es-AR" b="1" dirty="0" smtClean="0">
                <a:solidFill>
                  <a:srgbClr val="FF0000"/>
                </a:solidFill>
              </a:rPr>
              <a:t/>
            </a:r>
            <a:br>
              <a:rPr lang="es-AR" b="1" dirty="0" smtClean="0">
                <a:solidFill>
                  <a:srgbClr val="FF0000"/>
                </a:solidFill>
              </a:rPr>
            </a:br>
            <a:endParaRPr lang="es-AR" b="1" dirty="0">
              <a:solidFill>
                <a:srgbClr val="FF0000"/>
              </a:solidFill>
            </a:endParaRPr>
          </a:p>
        </p:txBody>
      </p:sp>
      <p:sp>
        <p:nvSpPr>
          <p:cNvPr id="16" name="Marcador de contenido 15"/>
          <p:cNvSpPr>
            <a:spLocks noGrp="1"/>
          </p:cNvSpPr>
          <p:nvPr>
            <p:ph idx="1"/>
          </p:nvPr>
        </p:nvSpPr>
        <p:spPr>
          <a:xfrm>
            <a:off x="533400" y="972457"/>
            <a:ext cx="10515600" cy="5577115"/>
          </a:xfrm>
        </p:spPr>
        <p:txBody>
          <a:bodyPr/>
          <a:lstStyle/>
          <a:p>
            <a:r>
              <a:rPr lang="en-US" b="1" dirty="0" err="1"/>
              <a:t>Microplastics</a:t>
            </a:r>
            <a:r>
              <a:rPr lang="en-US" dirty="0"/>
              <a:t>, small pieces of plastic, less than 5 mm (0.2 inch) in length, that occur in the environment as a consequence of plastic pollution. </a:t>
            </a:r>
            <a:r>
              <a:rPr lang="en-US" dirty="0" err="1"/>
              <a:t>Microplastics</a:t>
            </a:r>
            <a:r>
              <a:rPr lang="en-US" dirty="0"/>
              <a:t> are present in a variety of products, from cosmetics(</a:t>
            </a:r>
            <a:r>
              <a:rPr lang="en-US" dirty="0" err="1"/>
              <a:t>microbeads</a:t>
            </a:r>
            <a:r>
              <a:rPr lang="en-US" dirty="0"/>
              <a:t>) to synthetic clothing to plastic bags and bottles. Many of these products readily enter the environment in wastes.</a:t>
            </a:r>
            <a:endParaRPr lang="en-US" b="0" dirty="0" smtClean="0">
              <a:effectLst/>
            </a:endParaRPr>
          </a:p>
          <a:p>
            <a:pPr marL="0" indent="0">
              <a:buNone/>
            </a:pPr>
            <a:r>
              <a:rPr lang="en-US" dirty="0" smtClean="0"/>
              <a:t/>
            </a:r>
            <a:br>
              <a:rPr lang="en-US" dirty="0" smtClean="0"/>
            </a:br>
            <a:endParaRPr lang="es-AR" dirty="0"/>
          </a:p>
        </p:txBody>
      </p:sp>
      <p:pic>
        <p:nvPicPr>
          <p:cNvPr id="1026" name="Picture 2" descr="https://lh3.googleusercontent.com/t6PAIc1EsTMlhNfBZyc3NDchYjZ09Mn9trBlJKjHiir2Fjr58U2kxLXsERbX67pJ7zom18mWMhKUKnHGMUgW2_Oc1gZ1CVqCVkUgvsTJU9AAC0Cen_ZYWRwOEUW7PjMTqhoiX7WVu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27" y="3381830"/>
            <a:ext cx="3410238" cy="266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6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solidFill>
                  <a:srgbClr val="FF0000"/>
                </a:solidFill>
              </a:rPr>
              <a:t>Which </a:t>
            </a:r>
            <a:r>
              <a:rPr lang="en-US" b="1" dirty="0">
                <a:solidFill>
                  <a:srgbClr val="FF0000"/>
                </a:solidFill>
              </a:rPr>
              <a:t>are the ways in which </a:t>
            </a:r>
            <a:r>
              <a:rPr lang="en-US" b="1" dirty="0" err="1">
                <a:solidFill>
                  <a:srgbClr val="FF0000"/>
                </a:solidFill>
              </a:rPr>
              <a:t>microplastics</a:t>
            </a:r>
            <a:r>
              <a:rPr lang="en-US" b="1" dirty="0">
                <a:solidFill>
                  <a:srgbClr val="FF0000"/>
                </a:solidFill>
              </a:rPr>
              <a:t> enter the environment?</a:t>
            </a:r>
            <a:r>
              <a:rPr lang="en-US" b="1" dirty="0" smtClean="0">
                <a:solidFill>
                  <a:srgbClr val="FF0000"/>
                </a:solidFill>
                <a:effectLst/>
              </a:rPr>
              <a:t/>
            </a:r>
            <a:br>
              <a:rPr lang="en-US" b="1" dirty="0" smtClean="0">
                <a:solidFill>
                  <a:srgbClr val="FF0000"/>
                </a:solidFill>
                <a:effectLst/>
              </a:rPr>
            </a:br>
            <a:r>
              <a:rPr lang="en-US" dirty="0" smtClean="0"/>
              <a:t/>
            </a:r>
            <a:br>
              <a:rPr lang="en-US" dirty="0" smtClean="0"/>
            </a:br>
            <a:endParaRPr lang="es-AR" dirty="0"/>
          </a:p>
        </p:txBody>
      </p:sp>
      <p:sp>
        <p:nvSpPr>
          <p:cNvPr id="3" name="Marcador de contenido 2"/>
          <p:cNvSpPr>
            <a:spLocks noGrp="1"/>
          </p:cNvSpPr>
          <p:nvPr>
            <p:ph idx="1"/>
          </p:nvPr>
        </p:nvSpPr>
        <p:spPr/>
        <p:txBody>
          <a:bodyPr/>
          <a:lstStyle/>
          <a:p>
            <a:endParaRPr lang="en-US" dirty="0" smtClean="0"/>
          </a:p>
          <a:p>
            <a:r>
              <a:rPr lang="en-US" dirty="0" smtClean="0"/>
              <a:t>There </a:t>
            </a:r>
            <a:r>
              <a:rPr lang="en-US" dirty="0"/>
              <a:t>are three ways in which </a:t>
            </a:r>
            <a:r>
              <a:rPr lang="en-US" dirty="0" err="1"/>
              <a:t>microplastics</a:t>
            </a:r>
            <a:r>
              <a:rPr lang="en-US" dirty="0"/>
              <a:t> enter the environment  </a:t>
            </a:r>
            <a:endParaRPr lang="en-US" b="0" dirty="0" smtClean="0">
              <a:effectLst/>
            </a:endParaRPr>
          </a:p>
          <a:p>
            <a:pPr marL="0" indent="0">
              <a:buNone/>
            </a:pPr>
            <a:r>
              <a:rPr lang="en-US" b="0" dirty="0" smtClean="0">
                <a:effectLst/>
              </a:rPr>
              <a:t/>
            </a:r>
            <a:br>
              <a:rPr lang="en-US" b="0" dirty="0" smtClean="0">
                <a:effectLst/>
              </a:rPr>
            </a:br>
            <a:r>
              <a:rPr lang="en-US" b="0" dirty="0" smtClean="0">
                <a:effectLst/>
              </a:rPr>
              <a:t>   </a:t>
            </a:r>
            <a:r>
              <a:rPr lang="en-US" dirty="0" smtClean="0"/>
              <a:t>1- </a:t>
            </a:r>
            <a:r>
              <a:rPr lang="en-US" dirty="0"/>
              <a:t>through the disintegration of bigger pieces of plastic</a:t>
            </a:r>
            <a:endParaRPr lang="en-US" b="0" dirty="0" smtClean="0">
              <a:effectLst/>
            </a:endParaRPr>
          </a:p>
          <a:p>
            <a:pPr marL="0" indent="0">
              <a:buNone/>
            </a:pPr>
            <a:r>
              <a:rPr lang="en-US" dirty="0" smtClean="0"/>
              <a:t>   2- </a:t>
            </a:r>
            <a:r>
              <a:rPr lang="en-US" dirty="0"/>
              <a:t>through our clothes </a:t>
            </a:r>
            <a:endParaRPr lang="en-US" b="0" dirty="0" smtClean="0">
              <a:effectLst/>
            </a:endParaRPr>
          </a:p>
          <a:p>
            <a:pPr marL="0" indent="0">
              <a:buNone/>
            </a:pPr>
            <a:r>
              <a:rPr lang="en-US" dirty="0" smtClean="0"/>
              <a:t>   3- </a:t>
            </a:r>
            <a:r>
              <a:rPr lang="en-US" dirty="0"/>
              <a:t>through the use of cosmetics with </a:t>
            </a:r>
            <a:r>
              <a:rPr lang="en-US" dirty="0" err="1"/>
              <a:t>microbeads</a:t>
            </a:r>
            <a:r>
              <a:rPr lang="en-US" dirty="0"/>
              <a:t> </a:t>
            </a:r>
            <a:endParaRPr lang="en-US" b="0" dirty="0" smtClean="0">
              <a:effectLst/>
            </a:endParaRPr>
          </a:p>
          <a:p>
            <a:pPr marL="0" indent="0">
              <a:buNone/>
            </a:pPr>
            <a:r>
              <a:rPr lang="en-US" dirty="0" smtClean="0"/>
              <a:t/>
            </a:r>
            <a:br>
              <a:rPr lang="en-US" dirty="0" smtClean="0"/>
            </a:br>
            <a:endParaRPr lang="es-AR" dirty="0"/>
          </a:p>
        </p:txBody>
      </p:sp>
    </p:spTree>
    <p:extLst>
      <p:ext uri="{BB962C8B-B14F-4D97-AF65-F5344CB8AC3E}">
        <p14:creationId xmlns:p14="http://schemas.microsoft.com/office/powerpoint/2010/main" val="218756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Which </a:t>
            </a:r>
            <a:r>
              <a:rPr lang="en-US" b="1" dirty="0">
                <a:solidFill>
                  <a:srgbClr val="FF0000"/>
                </a:solidFill>
              </a:rPr>
              <a:t>countries are most affected by </a:t>
            </a:r>
            <a:r>
              <a:rPr lang="en-US" b="1" dirty="0" err="1">
                <a:solidFill>
                  <a:srgbClr val="FF0000"/>
                </a:solidFill>
              </a:rPr>
              <a:t>microplastics</a:t>
            </a:r>
            <a:r>
              <a:rPr lang="en-US" b="1" dirty="0">
                <a:solidFill>
                  <a:srgbClr val="FF0000"/>
                </a:solidFill>
              </a:rPr>
              <a:t>?</a:t>
            </a:r>
            <a:r>
              <a:rPr lang="en-US" b="1" dirty="0" smtClean="0">
                <a:solidFill>
                  <a:srgbClr val="FF0000"/>
                </a:solidFill>
                <a:effectLst/>
              </a:rPr>
              <a:t/>
            </a:r>
            <a:br>
              <a:rPr lang="en-US" b="1" dirty="0" smtClean="0">
                <a:solidFill>
                  <a:srgbClr val="FF0000"/>
                </a:solidFill>
                <a:effectLst/>
              </a:rPr>
            </a:br>
            <a:r>
              <a:rPr lang="en-US" b="1" dirty="0" smtClean="0">
                <a:solidFill>
                  <a:srgbClr val="FF0000"/>
                </a:solidFill>
              </a:rPr>
              <a:t/>
            </a:r>
            <a:br>
              <a:rPr lang="en-US" b="1" dirty="0" smtClean="0">
                <a:solidFill>
                  <a:srgbClr val="FF0000"/>
                </a:solidFill>
              </a:rPr>
            </a:br>
            <a:endParaRPr lang="es-AR" b="1" dirty="0">
              <a:solidFill>
                <a:srgbClr val="FF0000"/>
              </a:solidFill>
            </a:endParaRPr>
          </a:p>
        </p:txBody>
      </p:sp>
      <p:sp>
        <p:nvSpPr>
          <p:cNvPr id="3" name="Marcador de contenido 2"/>
          <p:cNvSpPr>
            <a:spLocks noGrp="1"/>
          </p:cNvSpPr>
          <p:nvPr>
            <p:ph idx="1"/>
          </p:nvPr>
        </p:nvSpPr>
        <p:spPr>
          <a:xfrm>
            <a:off x="838200" y="1690688"/>
            <a:ext cx="10515600" cy="4740049"/>
          </a:xfrm>
        </p:spPr>
        <p:txBody>
          <a:bodyPr>
            <a:noAutofit/>
          </a:bodyPr>
          <a:lstStyle/>
          <a:p>
            <a:r>
              <a:rPr lang="en-US" dirty="0"/>
              <a:t>China is the country which produces more </a:t>
            </a:r>
            <a:r>
              <a:rPr lang="en-US" dirty="0" err="1"/>
              <a:t>microplastic</a:t>
            </a:r>
            <a:r>
              <a:rPr lang="en-US" dirty="0"/>
              <a:t> waste, at 8.8 metric tons, and this is a consequence for being the most populous country in the world. Although most of this plastics end up in the oceans around China, </a:t>
            </a:r>
            <a:r>
              <a:rPr lang="en-US" dirty="0" err="1"/>
              <a:t>microplastics</a:t>
            </a:r>
            <a:r>
              <a:rPr lang="en-US" dirty="0"/>
              <a:t> have found their way into China’s rivers and lakes. Indonesia is the second most affected country by </a:t>
            </a:r>
            <a:r>
              <a:rPr lang="en-US" dirty="0" err="1"/>
              <a:t>microplastics</a:t>
            </a:r>
            <a:r>
              <a:rPr lang="en-US" dirty="0"/>
              <a:t>, at 3.2 metric tons. </a:t>
            </a:r>
            <a:r>
              <a:rPr lang="en-US" dirty="0" err="1"/>
              <a:t>Microplastics</a:t>
            </a:r>
            <a:r>
              <a:rPr lang="en-US" dirty="0"/>
              <a:t> in Indonesia affected both her oceans and rivers. Moreover, four of Indonesia’s rivers rank among the 20 most polluted rivers in the world. The Philippines come at third for </a:t>
            </a:r>
            <a:r>
              <a:rPr lang="en-US" dirty="0" err="1"/>
              <a:t>microplastic</a:t>
            </a:r>
            <a:r>
              <a:rPr lang="en-US" dirty="0"/>
              <a:t> pollution, at 1.9 metric tons. </a:t>
            </a:r>
            <a:r>
              <a:rPr lang="en-US" dirty="0" err="1"/>
              <a:t>Microplastic</a:t>
            </a:r>
            <a:r>
              <a:rPr lang="en-US" dirty="0"/>
              <a:t> pollution in the Philippines is mainly caused by single-use plastic sachets and lack of government involvement in this issue.</a:t>
            </a:r>
            <a:endParaRPr lang="en-US" b="0" dirty="0" smtClean="0">
              <a:effectLst/>
            </a:endParaRPr>
          </a:p>
          <a:p>
            <a:pPr marL="0" indent="0">
              <a:buNone/>
            </a:pPr>
            <a:r>
              <a:rPr lang="en-US" dirty="0" smtClean="0"/>
              <a:t/>
            </a:r>
            <a:br>
              <a:rPr lang="en-US" dirty="0" smtClean="0"/>
            </a:br>
            <a:endParaRPr lang="es-AR" dirty="0"/>
          </a:p>
        </p:txBody>
      </p:sp>
    </p:spTree>
    <p:extLst>
      <p:ext uri="{BB962C8B-B14F-4D97-AF65-F5344CB8AC3E}">
        <p14:creationId xmlns:p14="http://schemas.microsoft.com/office/powerpoint/2010/main" val="316600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b="1" dirty="0" smtClean="0"/>
              <a:t>      </a:t>
            </a:r>
            <a:br>
              <a:rPr lang="es-AR" b="1" dirty="0" smtClean="0"/>
            </a:br>
            <a:r>
              <a:rPr lang="es-AR" b="1" dirty="0"/>
              <a:t> </a:t>
            </a:r>
            <a:r>
              <a:rPr lang="es-AR" b="1" dirty="0" smtClean="0"/>
              <a:t>                       </a:t>
            </a:r>
            <a:r>
              <a:rPr lang="es-AR" sz="4900" b="1" dirty="0" err="1" smtClean="0">
                <a:solidFill>
                  <a:srgbClr val="FF0000"/>
                </a:solidFill>
              </a:rPr>
              <a:t>What</a:t>
            </a:r>
            <a:r>
              <a:rPr lang="es-AR" sz="4900" b="1" dirty="0" smtClean="0">
                <a:solidFill>
                  <a:srgbClr val="FF0000"/>
                </a:solidFill>
              </a:rPr>
              <a:t> </a:t>
            </a:r>
            <a:r>
              <a:rPr lang="es-AR" sz="4900" b="1" dirty="0" err="1">
                <a:solidFill>
                  <a:srgbClr val="FF0000"/>
                </a:solidFill>
              </a:rPr>
              <a:t>is</a:t>
            </a:r>
            <a:r>
              <a:rPr lang="es-AR" sz="4900" b="1" dirty="0">
                <a:solidFill>
                  <a:srgbClr val="FF0000"/>
                </a:solidFill>
              </a:rPr>
              <a:t> </a:t>
            </a:r>
            <a:r>
              <a:rPr lang="es-AR" sz="4900" b="1" dirty="0" err="1">
                <a:solidFill>
                  <a:srgbClr val="FF0000"/>
                </a:solidFill>
              </a:rPr>
              <a:t>plastic</a:t>
            </a:r>
            <a:r>
              <a:rPr lang="es-AR" sz="4900" b="1" dirty="0">
                <a:solidFill>
                  <a:srgbClr val="FF0000"/>
                </a:solidFill>
              </a:rPr>
              <a:t> </a:t>
            </a:r>
            <a:r>
              <a:rPr lang="es-AR" sz="4900" b="1" dirty="0" err="1">
                <a:solidFill>
                  <a:srgbClr val="FF0000"/>
                </a:solidFill>
              </a:rPr>
              <a:t>soup</a:t>
            </a:r>
            <a:r>
              <a:rPr lang="es-AR" sz="4900" b="1" dirty="0">
                <a:solidFill>
                  <a:srgbClr val="FF0000"/>
                </a:solidFill>
              </a:rPr>
              <a:t>?</a:t>
            </a:r>
            <a:r>
              <a:rPr lang="es-AR" sz="4900" b="1" dirty="0" smtClean="0">
                <a:solidFill>
                  <a:srgbClr val="FF0000"/>
                </a:solidFill>
                <a:effectLst/>
              </a:rPr>
              <a:t/>
            </a:r>
            <a:br>
              <a:rPr lang="es-AR" sz="4900" b="1" dirty="0" smtClean="0">
                <a:solidFill>
                  <a:srgbClr val="FF0000"/>
                </a:solidFill>
                <a:effectLst/>
              </a:rPr>
            </a:br>
            <a:r>
              <a:rPr lang="es-AR" dirty="0" smtClean="0"/>
              <a:t/>
            </a:r>
            <a:br>
              <a:rPr lang="es-AR" dirty="0" smtClean="0"/>
            </a:br>
            <a:endParaRPr lang="es-AR" dirty="0"/>
          </a:p>
        </p:txBody>
      </p:sp>
      <p:sp>
        <p:nvSpPr>
          <p:cNvPr id="3" name="Marcador de contenido 2"/>
          <p:cNvSpPr>
            <a:spLocks noGrp="1"/>
          </p:cNvSpPr>
          <p:nvPr>
            <p:ph idx="1"/>
          </p:nvPr>
        </p:nvSpPr>
        <p:spPr>
          <a:xfrm>
            <a:off x="838200" y="1263296"/>
            <a:ext cx="10139880" cy="2466732"/>
          </a:xfrm>
        </p:spPr>
        <p:txBody>
          <a:bodyPr>
            <a:noAutofit/>
          </a:bodyPr>
          <a:lstStyle/>
          <a:p>
            <a:pPr marL="0" indent="0">
              <a:buNone/>
            </a:pPr>
            <a:r>
              <a:rPr lang="en-US" sz="1800" dirty="0" smtClean="0"/>
              <a:t>    </a:t>
            </a:r>
            <a:r>
              <a:rPr lang="en-US" dirty="0" smtClean="0"/>
              <a:t>Plastic </a:t>
            </a:r>
            <a:r>
              <a:rPr lang="en-US" dirty="0"/>
              <a:t>soup is a term used to refer to pollution of the seas and oceans  by plastics. These ones go from larger to smaller pieces. All these different types of plastic together form the term known as plastic soup. Plastics come either from the rubbish we throw away every day, fishnets and more. This is considered as a problem that affects the entire world and that should be solve. </a:t>
            </a:r>
            <a:endParaRPr lang="en-US" b="0" dirty="0" smtClean="0">
              <a:effectLst/>
            </a:endParaRPr>
          </a:p>
          <a:p>
            <a:pPr marL="0" indent="0">
              <a:buNone/>
            </a:pPr>
            <a:r>
              <a:rPr lang="en-US" sz="1800" dirty="0" smtClean="0"/>
              <a:t/>
            </a:r>
            <a:br>
              <a:rPr lang="en-US" sz="1800" dirty="0" smtClean="0"/>
            </a:br>
            <a:endParaRPr lang="es-AR" sz="1800" dirty="0"/>
          </a:p>
        </p:txBody>
      </p:sp>
      <p:pic>
        <p:nvPicPr>
          <p:cNvPr id="2050" name="Picture 2" descr="https://lh4.googleusercontent.com/IqPBLaN6hEnXE4NDx3Z77v3cS8IbdgXVgNcM5nrDK-kafMwECJeG3PYi_HipSJ_6CFCvrDzNh5pjsbb6Nz2JM6R-cZDHINBaWieF0kjlQOnDKqXQPOGJwwMR3Bqzepb49tUboo7B4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8264" y="3730028"/>
            <a:ext cx="3799135" cy="284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2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err="1"/>
              <a:t>Plastic</a:t>
            </a:r>
            <a:r>
              <a:rPr lang="es-AR" b="1" dirty="0"/>
              <a:t> </a:t>
            </a:r>
            <a:r>
              <a:rPr lang="es-AR" b="1" dirty="0" err="1"/>
              <a:t>soup</a:t>
            </a:r>
            <a:r>
              <a:rPr lang="es-AR" b="1" dirty="0"/>
              <a:t>; </a:t>
            </a:r>
            <a:r>
              <a:rPr lang="es-AR" b="1" dirty="0" err="1"/>
              <a:t>It’s</a:t>
            </a:r>
            <a:r>
              <a:rPr lang="es-AR" b="1" dirty="0"/>
              <a:t> </a:t>
            </a:r>
            <a:r>
              <a:rPr lang="es-AR" b="1" dirty="0" err="1"/>
              <a:t>consequences</a:t>
            </a:r>
            <a:r>
              <a:rPr lang="es-AR" b="1" dirty="0"/>
              <a:t> </a:t>
            </a:r>
            <a:endParaRPr lang="es-AR" dirty="0"/>
          </a:p>
        </p:txBody>
      </p:sp>
      <p:sp>
        <p:nvSpPr>
          <p:cNvPr id="8" name="Marcador de contenido 7"/>
          <p:cNvSpPr>
            <a:spLocks noGrp="1"/>
          </p:cNvSpPr>
          <p:nvPr>
            <p:ph sz="half" idx="1"/>
          </p:nvPr>
        </p:nvSpPr>
        <p:spPr/>
        <p:txBody>
          <a:bodyPr>
            <a:normAutofit fontScale="92500" lnSpcReduction="20000"/>
          </a:bodyPr>
          <a:lstStyle/>
          <a:p>
            <a:pPr marL="0" indent="0" fontAlgn="base">
              <a:buNone/>
            </a:pPr>
            <a:r>
              <a:rPr lang="en-US" dirty="0" smtClean="0"/>
              <a:t>     Imagine </a:t>
            </a:r>
            <a:r>
              <a:rPr lang="en-US" dirty="0"/>
              <a:t>Russia made of plastic; Our plastic waste has created a gigantic “plastic soup” in the Pacific of up to 15 million square kilometers - almost the size of Russia.</a:t>
            </a:r>
          </a:p>
          <a:p>
            <a:pPr marL="0" indent="0" fontAlgn="base">
              <a:buNone/>
            </a:pPr>
            <a:r>
              <a:rPr lang="en-US" b="0" dirty="0" smtClean="0">
                <a:effectLst/>
              </a:rPr>
              <a:t/>
            </a:r>
            <a:br>
              <a:rPr lang="en-US" b="0" dirty="0" smtClean="0">
                <a:effectLst/>
              </a:rPr>
            </a:br>
            <a:r>
              <a:rPr lang="en-US" b="0" dirty="0" smtClean="0">
                <a:effectLst/>
              </a:rPr>
              <a:t>     </a:t>
            </a:r>
            <a:r>
              <a:rPr lang="en-US" dirty="0" smtClean="0"/>
              <a:t>The </a:t>
            </a:r>
            <a:r>
              <a:rPr lang="en-US" dirty="0"/>
              <a:t>Sea Education Association (SEA) expedition to the western North Atlantic Ocean found bits of HDPE (high density polyethylene), LDPE (low density polyethylene), and PP (polypropylene) from items such as milk containers, plastic bags, and straws, which float on the surface. </a:t>
            </a:r>
          </a:p>
          <a:p>
            <a:endParaRPr lang="es-AR" dirty="0"/>
          </a:p>
        </p:txBody>
      </p:sp>
      <p:pic>
        <p:nvPicPr>
          <p:cNvPr id="3074" name="Picture 2" descr="https://lh6.googleusercontent.com/h3BjGdbtjnHNK000nRkghc_nUHRzZtGYCnwTzpQ9wSHvPtEV0ZPuJkPoONQDy_FpR0RhOzb2FnPaO0226p7vGGgW5UnYTGVd240p4G_BH02X9Lk0ijEzcCaxcGjKOM7PwBZqSbyatGQ"/>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8569" y="2082297"/>
            <a:ext cx="5357512" cy="350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10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n-US" sz="4800" b="1" dirty="0">
                <a:solidFill>
                  <a:srgbClr val="FF0000"/>
                </a:solidFill>
              </a:rPr>
              <a:t>What’s the problem in Argentina?</a:t>
            </a:r>
            <a:endParaRPr lang="es-AR" sz="4800" b="1" dirty="0">
              <a:solidFill>
                <a:srgbClr val="FF0000"/>
              </a:solidFill>
            </a:endParaRPr>
          </a:p>
        </p:txBody>
      </p:sp>
      <p:pic>
        <p:nvPicPr>
          <p:cNvPr id="4098" name="Picture 2" descr="Resultado de imagen para mapa argentina en le mun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9125" y="1690688"/>
            <a:ext cx="4788308" cy="478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93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s-AR" b="1" dirty="0" err="1">
                <a:solidFill>
                  <a:schemeClr val="accent6"/>
                </a:solidFill>
              </a:rPr>
              <a:t>Plastic</a:t>
            </a:r>
            <a:r>
              <a:rPr lang="es-AR" b="1" dirty="0">
                <a:solidFill>
                  <a:schemeClr val="accent6"/>
                </a:solidFill>
              </a:rPr>
              <a:t> </a:t>
            </a:r>
            <a:r>
              <a:rPr lang="es-AR" b="1" dirty="0" err="1" smtClean="0">
                <a:solidFill>
                  <a:schemeClr val="accent6"/>
                </a:solidFill>
              </a:rPr>
              <a:t>soup</a:t>
            </a:r>
            <a:r>
              <a:rPr lang="es-AR" b="1" dirty="0" smtClean="0">
                <a:solidFill>
                  <a:schemeClr val="accent6"/>
                </a:solidFill>
              </a:rPr>
              <a:t>: </a:t>
            </a:r>
            <a:r>
              <a:rPr lang="en-US" sz="2800" dirty="0" smtClean="0"/>
              <a:t>An example of plastic soup is the </a:t>
            </a:r>
            <a:r>
              <a:rPr lang="en-US" sz="2800" dirty="0" err="1" smtClean="0"/>
              <a:t>Matanza</a:t>
            </a:r>
            <a:r>
              <a:rPr lang="en-US" sz="2800" dirty="0" smtClean="0"/>
              <a:t> river, better known as  `</a:t>
            </a:r>
            <a:r>
              <a:rPr lang="en-US" sz="2800" dirty="0" err="1" smtClean="0"/>
              <a:t>riachuelo</a:t>
            </a:r>
            <a:r>
              <a:rPr lang="en-US" sz="2800" dirty="0" smtClean="0"/>
              <a:t>´.</a:t>
            </a:r>
            <a:r>
              <a:rPr lang="en-US" sz="2800" b="0" dirty="0" smtClean="0">
                <a:effectLst/>
              </a:rPr>
              <a:t/>
            </a:r>
            <a:br>
              <a:rPr lang="en-US" sz="2800" b="0" dirty="0" smtClean="0">
                <a:effectLst/>
              </a:rPr>
            </a:br>
            <a:r>
              <a:rPr lang="en-US" sz="2800" b="0" dirty="0" smtClean="0">
                <a:effectLst/>
              </a:rPr>
              <a:t>                                                </a:t>
            </a:r>
            <a:r>
              <a:rPr lang="en-US" sz="1000" b="0" dirty="0" smtClean="0">
                <a:effectLst/>
              </a:rPr>
              <a:t>Picture:</a:t>
            </a:r>
            <a:r>
              <a:rPr lang="es-AR" sz="1000" i="1" dirty="0" smtClean="0"/>
              <a:t>Gabriel </a:t>
            </a:r>
            <a:r>
              <a:rPr lang="es-AR" sz="1000" i="1" dirty="0" err="1"/>
              <a:t>Basílico</a:t>
            </a:r>
            <a:r>
              <a:rPr lang="es-AR" sz="1000" i="1" dirty="0"/>
              <a:t>.</a:t>
            </a:r>
            <a:endParaRPr lang="es-AR" sz="1000" b="1" dirty="0">
              <a:solidFill>
                <a:schemeClr val="accent6"/>
              </a:solidFill>
            </a:endParaRPr>
          </a:p>
        </p:txBody>
      </p:sp>
      <p:sp>
        <p:nvSpPr>
          <p:cNvPr id="6" name="Marcador de contenido 5"/>
          <p:cNvSpPr>
            <a:spLocks noGrp="1"/>
          </p:cNvSpPr>
          <p:nvPr>
            <p:ph idx="1"/>
          </p:nvPr>
        </p:nvSpPr>
        <p:spPr>
          <a:xfrm>
            <a:off x="6090808" y="3184399"/>
            <a:ext cx="5597970" cy="2553539"/>
          </a:xfrm>
        </p:spPr>
        <p:txBody>
          <a:bodyPr/>
          <a:lstStyle/>
          <a:p>
            <a:pPr marL="0" indent="0">
              <a:buNone/>
            </a:pPr>
            <a:r>
              <a:rPr lang="en-US" dirty="0" smtClean="0"/>
              <a:t/>
            </a:r>
            <a:br>
              <a:rPr lang="en-US" dirty="0" smtClean="0"/>
            </a:br>
            <a:endParaRPr lang="es-AR" dirty="0"/>
          </a:p>
        </p:txBody>
      </p:sp>
      <p:pic>
        <p:nvPicPr>
          <p:cNvPr id="5122" name="Picture 2" descr="Los metales que se encontraron en el Riachuelo fueron cobre, cromo y plomo. Foto: Gabriel BasÃ­l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115" y="1783533"/>
            <a:ext cx="5134017" cy="385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829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886</Words>
  <Application>Microsoft Office PowerPoint</Application>
  <PresentationFormat>Panorámica</PresentationFormat>
  <Paragraphs>69</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Alegreya</vt:lpstr>
      <vt:lpstr>Arial</vt:lpstr>
      <vt:lpstr>Calibri</vt:lpstr>
      <vt:lpstr>Calibri Light</vt:lpstr>
      <vt:lpstr>Old Standard TT</vt:lpstr>
      <vt:lpstr>Tema de Office</vt:lpstr>
      <vt:lpstr>                       Colegio Las Cumbres                         Ciudad de Buenos Aires                                 ARGENTINA</vt:lpstr>
      <vt:lpstr>                WHAT´S THE PROBLEM? We observe the image and describe what we see, think and wonder </vt:lpstr>
      <vt:lpstr>What are Microplastics?  </vt:lpstr>
      <vt:lpstr>  Which are the ways in which microplastics enter the environment?  </vt:lpstr>
      <vt:lpstr> Which countries are most affected by microplastics?  </vt:lpstr>
      <vt:lpstr>                               What is plastic soup?  </vt:lpstr>
      <vt:lpstr>Plastic soup; It’s consequences </vt:lpstr>
      <vt:lpstr>What’s the problem in Argentina?</vt:lpstr>
      <vt:lpstr>Plastic soup: An example of plastic soup is the Matanza river, better known as  `riachuelo´.                                                 Picture:Gabriel Basílico.</vt:lpstr>
      <vt:lpstr> Effects/consequences in humans  </vt:lpstr>
      <vt:lpstr>Effects/consequences in nature and animals</vt:lpstr>
      <vt:lpstr>  Single use plastic https://lessplastic.co.uk/9-reasons-refuse-single-use-plastic/ </vt:lpstr>
      <vt:lpstr>  Effects/consequences in humans </vt:lpstr>
      <vt:lpstr> Effects/consequences in nature and animals  </vt:lpstr>
      <vt:lpstr>Presentación de PowerPoint</vt:lpstr>
      <vt:lpstr> MICROPLASTICS: Effects/consequences in humans</vt:lpstr>
      <vt:lpstr>Presentación de PowerPoint</vt:lpstr>
      <vt:lpstr>Effects/consequences of microplastics in animals</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Las Cumbres                     Ciudad de Buenos Aires                                 ARGENTINA</dc:title>
  <dc:creator>Magdalena</dc:creator>
  <cp:lastModifiedBy>Magdalena</cp:lastModifiedBy>
  <cp:revision>9</cp:revision>
  <dcterms:created xsi:type="dcterms:W3CDTF">2019-04-28T23:33:14Z</dcterms:created>
  <dcterms:modified xsi:type="dcterms:W3CDTF">2019-04-29T00:40:54Z</dcterms:modified>
</cp:coreProperties>
</file>