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Dosis"/>
      <p:regular r:id="rId33"/>
      <p:bold r:id="rId34"/>
    </p:embeddedFont>
    <p:embeddedFont>
      <p:font typeface="Corsiva"/>
      <p:regular r:id="rId35"/>
      <p:bold r:id="rId36"/>
      <p:italic r:id="rId37"/>
      <p:boldItalic r:id="rId38"/>
    </p:embeddedFont>
    <p:embeddedFont>
      <p:font typeface="Raleway"/>
      <p:regular r:id="rId39"/>
      <p:bold r:id="rId40"/>
      <p:italic r:id="rId41"/>
      <p:boldItalic r:id="rId42"/>
    </p:embeddedFont>
    <p:embeddedFont>
      <p:font typeface="Proxima Nova"/>
      <p:regular r:id="rId43"/>
      <p:bold r:id="rId44"/>
      <p:italic r:id="rId45"/>
      <p:boldItalic r:id="rId46"/>
    </p:embeddedFont>
    <p:embeddedFont>
      <p:font typeface="Nunito"/>
      <p:regular r:id="rId47"/>
      <p:bold r:id="rId48"/>
      <p:italic r:id="rId49"/>
      <p:boldItalic r:id="rId50"/>
    </p:embeddedFont>
    <p:embeddedFont>
      <p:font typeface="Pacifico"/>
      <p:regular r:id="rId51"/>
    </p:embeddedFont>
    <p:embeddedFont>
      <p:font typeface="Average"/>
      <p:regular r:id="rId52"/>
    </p:embeddedFont>
    <p:embeddedFont>
      <p:font typeface="Helvetica Neue"/>
      <p:regular r:id="rId53"/>
      <p:bold r:id="rId54"/>
      <p:italic r:id="rId55"/>
      <p:boldItalic r:id="rId56"/>
    </p:embeddedFont>
    <p:embeddedFont>
      <p:font typeface="Poiret One"/>
      <p:regular r:id="rId57"/>
    </p:embeddedFont>
    <p:embeddedFont>
      <p:font typeface="Montserrat"/>
      <p:regular r:id="rId58"/>
      <p:bold r:id="rId59"/>
      <p:italic r:id="rId60"/>
      <p:boldItalic r:id="rId61"/>
    </p:embeddedFont>
    <p:embeddedFont>
      <p:font typeface="Bree Serif"/>
      <p:regular r:id="rId62"/>
    </p:embeddedFont>
    <p:embeddedFont>
      <p:font typeface="Changa One"/>
      <p:regular r:id="rId63"/>
      <p:italic r:id="rId64"/>
    </p:embeddedFont>
    <p:embeddedFont>
      <p:font typeface="Comfortaa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44" Type="http://schemas.openxmlformats.org/officeDocument/2006/relationships/font" Target="fonts/ProximaNova-bold.fntdata"/><Relationship Id="rId43" Type="http://schemas.openxmlformats.org/officeDocument/2006/relationships/font" Target="fonts/ProximaNova-regular.fntdata"/><Relationship Id="rId46" Type="http://schemas.openxmlformats.org/officeDocument/2006/relationships/font" Target="fonts/ProximaNova-boldItalic.fntdata"/><Relationship Id="rId45" Type="http://schemas.openxmlformats.org/officeDocument/2006/relationships/font" Target="fonts/ProximaNova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Nunito-bold.fntdata"/><Relationship Id="rId47" Type="http://schemas.openxmlformats.org/officeDocument/2006/relationships/font" Target="fonts/Nunito-regular.fntdata"/><Relationship Id="rId49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Dosis-regular.fntdata"/><Relationship Id="rId32" Type="http://schemas.openxmlformats.org/officeDocument/2006/relationships/slide" Target="slides/slide27.xml"/><Relationship Id="rId35" Type="http://schemas.openxmlformats.org/officeDocument/2006/relationships/font" Target="fonts/Corsiva-regular.fntdata"/><Relationship Id="rId34" Type="http://schemas.openxmlformats.org/officeDocument/2006/relationships/font" Target="fonts/Dosis-bold.fntdata"/><Relationship Id="rId37" Type="http://schemas.openxmlformats.org/officeDocument/2006/relationships/font" Target="fonts/Corsiva-italic.fntdata"/><Relationship Id="rId36" Type="http://schemas.openxmlformats.org/officeDocument/2006/relationships/font" Target="fonts/Corsiva-bold.fntdata"/><Relationship Id="rId39" Type="http://schemas.openxmlformats.org/officeDocument/2006/relationships/font" Target="fonts/Raleway-regular.fntdata"/><Relationship Id="rId38" Type="http://schemas.openxmlformats.org/officeDocument/2006/relationships/font" Target="fonts/Corsiva-boldItalic.fntdata"/><Relationship Id="rId62" Type="http://schemas.openxmlformats.org/officeDocument/2006/relationships/font" Target="fonts/BreeSerif-regular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64" Type="http://schemas.openxmlformats.org/officeDocument/2006/relationships/font" Target="fonts/ChangaOne-italic.fntdata"/><Relationship Id="rId63" Type="http://schemas.openxmlformats.org/officeDocument/2006/relationships/font" Target="fonts/ChangaOne-regular.fntdata"/><Relationship Id="rId22" Type="http://schemas.openxmlformats.org/officeDocument/2006/relationships/slide" Target="slides/slide17.xml"/><Relationship Id="rId66" Type="http://schemas.openxmlformats.org/officeDocument/2006/relationships/font" Target="fonts/Comfortaa-bold.fntdata"/><Relationship Id="rId21" Type="http://schemas.openxmlformats.org/officeDocument/2006/relationships/slide" Target="slides/slide16.xml"/><Relationship Id="rId65" Type="http://schemas.openxmlformats.org/officeDocument/2006/relationships/font" Target="fonts/Comfortaa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Montserrat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acifico-regular.fntdata"/><Relationship Id="rId50" Type="http://schemas.openxmlformats.org/officeDocument/2006/relationships/font" Target="fonts/Nunito-boldItalic.fntdata"/><Relationship Id="rId53" Type="http://schemas.openxmlformats.org/officeDocument/2006/relationships/font" Target="fonts/HelveticaNeue-regular.fntdata"/><Relationship Id="rId52" Type="http://schemas.openxmlformats.org/officeDocument/2006/relationships/font" Target="fonts/Average-regular.fntdata"/><Relationship Id="rId11" Type="http://schemas.openxmlformats.org/officeDocument/2006/relationships/slide" Target="slides/slide6.xml"/><Relationship Id="rId55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57" Type="http://schemas.openxmlformats.org/officeDocument/2006/relationships/font" Target="fonts/PoiretOne-regular.fntdata"/><Relationship Id="rId12" Type="http://schemas.openxmlformats.org/officeDocument/2006/relationships/slide" Target="slides/slide7.xml"/><Relationship Id="rId56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59" Type="http://schemas.openxmlformats.org/officeDocument/2006/relationships/font" Target="fonts/Montserrat-bold.fntdata"/><Relationship Id="rId14" Type="http://schemas.openxmlformats.org/officeDocument/2006/relationships/slide" Target="slides/slide9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7a477206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7a477206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8529ccee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8529ccee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8529ccee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8529ccee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83e831537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83e831537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4c14026102624ff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64c14026102624ff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7510f3220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7510f3220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ac67466287e414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ac67466287e414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8529ccee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8529ccee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8529ccee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8529ccee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8529ccee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8529ccee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8529cce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8529cce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8529ccee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8529ccee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8529ccee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8529ccee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8529ccee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8529ccee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8529ccee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8529ccee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24c7bc260b1d6e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24c7bc260b1d6e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7510f3220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7510f322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83f00692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83f00692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83e831537_5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83e831537_5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7510f322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7510f322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7510f3220_3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7510f3220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83e831537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83e831537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583e831537_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583e831537_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7510f3220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7510f3220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83e831537_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83e831537_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529ccee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529ccee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AUTOLAYOUT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CFE2F3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/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 2">
  <p:cSld name="AUTOLAYOUT_6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188400" y="188400"/>
            <a:ext cx="8767200" cy="47667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282600" y="282600"/>
            <a:ext cx="8578800" cy="457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9" name="Google Shape;59;p14"/>
          <p:cNvCxnSpPr/>
          <p:nvPr/>
        </p:nvCxnSpPr>
        <p:spPr>
          <a:xfrm>
            <a:off x="282600" y="4607275"/>
            <a:ext cx="42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14"/>
          <p:cNvCxnSpPr/>
          <p:nvPr/>
        </p:nvCxnSpPr>
        <p:spPr>
          <a:xfrm>
            <a:off x="8438400" y="536225"/>
            <a:ext cx="4230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" name="Google Shape;61;p14"/>
          <p:cNvSpPr txBox="1"/>
          <p:nvPr>
            <p:ph type="title"/>
          </p:nvPr>
        </p:nvSpPr>
        <p:spPr>
          <a:xfrm>
            <a:off x="705600" y="1415400"/>
            <a:ext cx="3394200" cy="22497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CFE2F3"/>
                </a:solidFill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4252525" y="836250"/>
            <a:ext cx="4185900" cy="34080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CFE2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hyperlink" Target="https://www.forbes.com/sites/trevornace/2018/04/25/uk-to-ban-all-plastic-straws-q-tips-and-single-use-plastics/#466e50d71138" TargetMode="External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13.jpg"/><Relationship Id="rId5" Type="http://schemas.openxmlformats.org/officeDocument/2006/relationships/image" Target="../media/image18.jpg"/><Relationship Id="rId6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hyperlink" Target="https://news.starbucks.com/news/starbucks-announces-environmental-milestone" TargetMode="External"/><Relationship Id="rId5" Type="http://schemas.openxmlformats.org/officeDocument/2006/relationships/hyperlink" Target="https://www.nytimes.com/2018/07/09/business/starbucks-plastic-straws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9.jpg"/><Relationship Id="rId5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Relationship Id="rId6" Type="http://schemas.openxmlformats.org/officeDocument/2006/relationships/image" Target="../media/image37.png"/><Relationship Id="rId7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theoceancleanup.com/" TargetMode="External"/><Relationship Id="rId4" Type="http://schemas.openxmlformats.org/officeDocument/2006/relationships/image" Target="../media/image23.png"/><Relationship Id="rId5" Type="http://schemas.openxmlformats.org/officeDocument/2006/relationships/hyperlink" Target="https://www.theoceancleanup.com/great-pacific-garbage-patch/" TargetMode="External"/><Relationship Id="rId6" Type="http://schemas.openxmlformats.org/officeDocument/2006/relationships/hyperlink" Target="https://www.theoceancleanup.com/system001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gif"/><Relationship Id="rId4" Type="http://schemas.openxmlformats.org/officeDocument/2006/relationships/hyperlink" Target="https://youtu.be/KUpMG9EPvjg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Relationship Id="rId4" Type="http://schemas.openxmlformats.org/officeDocument/2006/relationships/hyperlink" Target="https://youtu.be/Dm1Cb7sPviI" TargetMode="External"/><Relationship Id="rId5" Type="http://schemas.openxmlformats.org/officeDocument/2006/relationships/hyperlink" Target="https://plasticattack.co.uk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en.wikipedia.org/wiki/PET_bottle_recycling" TargetMode="External"/><Relationship Id="rId4" Type="http://schemas.openxmlformats.org/officeDocument/2006/relationships/hyperlink" Target="http://hwestequipment.com/8-things-made-recycled-plastic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699150" y="1386150"/>
            <a:ext cx="7745700" cy="237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SOLUTIONS TO PLASTIC POLLUTION</a:t>
            </a:r>
            <a:endParaRPr sz="72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226050" y="692875"/>
            <a:ext cx="3696300" cy="144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solidFill>
                  <a:srgbClr val="990000"/>
                </a:solidFill>
                <a:latin typeface="Dosis"/>
                <a:ea typeface="Dosis"/>
                <a:cs typeface="Dosis"/>
                <a:sym typeface="Dosis"/>
              </a:rPr>
              <a:t>Government action: b</a:t>
            </a:r>
            <a:r>
              <a:rPr lang="es" sz="3500">
                <a:solidFill>
                  <a:srgbClr val="990000"/>
                </a:solidFill>
                <a:latin typeface="Dosis"/>
                <a:ea typeface="Dosis"/>
                <a:cs typeface="Dosis"/>
                <a:sym typeface="Dosis"/>
              </a:rPr>
              <a:t>anning plastic</a:t>
            </a:r>
            <a:endParaRPr sz="3500">
              <a:solidFill>
                <a:srgbClr val="99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840000" y="816150"/>
            <a:ext cx="4979100" cy="35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rgbClr val="000000"/>
                </a:solidFill>
                <a:highlight>
                  <a:srgbClr val="F4CCCC"/>
                </a:highlight>
                <a:latin typeface="Poiret One"/>
                <a:ea typeface="Poiret One"/>
                <a:cs typeface="Poiret One"/>
                <a:sym typeface="Poiret One"/>
              </a:rPr>
              <a:t>Example: </a:t>
            </a:r>
            <a:r>
              <a:rPr b="1" lang="es" sz="2400">
                <a:solidFill>
                  <a:srgbClr val="000000"/>
                </a:solidFill>
                <a:highlight>
                  <a:srgbClr val="F4CCCC"/>
                </a:highlight>
                <a:latin typeface="Poiret One"/>
                <a:ea typeface="Poiret One"/>
                <a:cs typeface="Poiret One"/>
                <a:sym typeface="Poiret One"/>
              </a:rPr>
              <a:t>UK</a:t>
            </a:r>
            <a:endParaRPr b="1" sz="2400">
              <a:solidFill>
                <a:srgbClr val="000000"/>
              </a:solidFill>
              <a:highlight>
                <a:srgbClr val="F4CCCC"/>
              </a:highlight>
              <a:latin typeface="Poiret One"/>
              <a:ea typeface="Poiret One"/>
              <a:cs typeface="Poiret One"/>
              <a:sym typeface="Poiret On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iret One"/>
              <a:buChar char="-"/>
            </a:pPr>
            <a:r>
              <a:rPr b="1" lang="es" sz="2400">
                <a:solidFill>
                  <a:srgbClr val="000000"/>
                </a:solidFill>
                <a:latin typeface="Poiret One"/>
                <a:ea typeface="Poiret One"/>
                <a:cs typeface="Poiret One"/>
                <a:sym typeface="Poiret One"/>
              </a:rPr>
              <a:t>Plastic straw</a:t>
            </a:r>
            <a:endParaRPr b="1" sz="2400">
              <a:solidFill>
                <a:srgbClr val="000000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iret One"/>
              <a:buChar char="-"/>
            </a:pPr>
            <a:r>
              <a:rPr b="1" lang="es" sz="2400">
                <a:solidFill>
                  <a:srgbClr val="000000"/>
                </a:solidFill>
                <a:latin typeface="Poiret One"/>
                <a:ea typeface="Poiret One"/>
                <a:cs typeface="Poiret One"/>
                <a:sym typeface="Poiret One"/>
              </a:rPr>
              <a:t>Plastic bags</a:t>
            </a:r>
            <a:endParaRPr b="1" sz="2400">
              <a:solidFill>
                <a:srgbClr val="000000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oiret One"/>
              <a:buChar char="-"/>
            </a:pPr>
            <a:r>
              <a:rPr b="1" lang="es" sz="2400">
                <a:solidFill>
                  <a:srgbClr val="000000"/>
                </a:solidFill>
                <a:latin typeface="Poiret One"/>
                <a:ea typeface="Poiret One"/>
                <a:cs typeface="Poiret One"/>
                <a:sym typeface="Poiret One"/>
              </a:rPr>
              <a:t>Cotton swabs</a:t>
            </a:r>
            <a:endParaRPr b="1" sz="2400">
              <a:solidFill>
                <a:srgbClr val="000000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00"/>
                </a:solidFill>
                <a:latin typeface="Poiret One"/>
                <a:ea typeface="Poiret One"/>
                <a:cs typeface="Poiret One"/>
                <a:sym typeface="Poiret One"/>
              </a:rPr>
              <a:t>The ban is a step toward the country's goals to eliminate avoidable plastic waste as part of the </a:t>
            </a:r>
            <a:r>
              <a:rPr b="1" lang="es" sz="1800">
                <a:solidFill>
                  <a:srgbClr val="000000"/>
                </a:solidFill>
                <a:highlight>
                  <a:srgbClr val="FFF2CC"/>
                </a:highlight>
                <a:latin typeface="Poiret One"/>
                <a:ea typeface="Poiret One"/>
                <a:cs typeface="Poiret One"/>
                <a:sym typeface="Poiret One"/>
              </a:rPr>
              <a:t>25 Year Environmental Plan</a:t>
            </a:r>
            <a:r>
              <a:rPr b="1" lang="es" sz="1800">
                <a:solidFill>
                  <a:srgbClr val="000000"/>
                </a:solidFill>
                <a:latin typeface="Poiret One"/>
                <a:ea typeface="Poiret One"/>
                <a:cs typeface="Poiret One"/>
                <a:sym typeface="Poiret One"/>
              </a:rPr>
              <a:t>. </a:t>
            </a:r>
            <a:endParaRPr b="1" sz="1800">
              <a:solidFill>
                <a:srgbClr val="000000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Poiret One"/>
              <a:ea typeface="Poiret One"/>
              <a:cs typeface="Poiret One"/>
              <a:sym typeface="Poiret One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287" y="2808846"/>
            <a:ext cx="2409825" cy="135232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 txBox="1"/>
          <p:nvPr/>
        </p:nvSpPr>
        <p:spPr>
          <a:xfrm>
            <a:off x="7494000" y="314875"/>
            <a:ext cx="969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Poiret One"/>
                <a:ea typeface="Poiret One"/>
                <a:cs typeface="Poiret One"/>
                <a:sym typeface="Poiret One"/>
              </a:rPr>
              <a:t>Malena</a:t>
            </a:r>
            <a:endParaRPr sz="1800"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226050" y="4835950"/>
            <a:ext cx="8691900" cy="3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rPr>
              <a:t>Source: </a:t>
            </a:r>
            <a:r>
              <a:rPr lang="es" sz="1100" u="sng">
                <a:solidFill>
                  <a:schemeClr val="accent5"/>
                </a:solidFill>
                <a:hlinkClick r:id="rId4"/>
              </a:rPr>
              <a:t>https://www.forbes.com/sites/trevornace/2018/04/25/uk-to-ban-all-plastic-straws-q-tips-and-single-use-plastics/#466e50d71138</a:t>
            </a:r>
            <a:endParaRPr b="1" sz="1100">
              <a:solidFill>
                <a:schemeClr val="dk1"/>
              </a:solidFill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9075" y="816147"/>
            <a:ext cx="2409825" cy="159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18555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solidFill>
                  <a:srgbClr val="D5A6BD"/>
                </a:solidFill>
                <a:latin typeface="Pacifico"/>
                <a:ea typeface="Pacifico"/>
                <a:cs typeface="Pacifico"/>
                <a:sym typeface="Pacifico"/>
              </a:rPr>
              <a:t>Regulations.</a:t>
            </a:r>
            <a:r>
              <a:rPr lang="es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es" sz="2200">
                <a:latin typeface="Raleway"/>
                <a:ea typeface="Raleway"/>
                <a:cs typeface="Raleway"/>
                <a:sym typeface="Raleway"/>
              </a:rPr>
              <a:t>Denise</a:t>
            </a:r>
            <a:r>
              <a:rPr lang="es"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73425" y="638750"/>
            <a:ext cx="5084100" cy="4330500"/>
          </a:xfrm>
          <a:prstGeom prst="rect">
            <a:avLst/>
          </a:prstGeom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Font typeface="Raleway"/>
              <a:buChar char="●"/>
            </a:pPr>
            <a:r>
              <a:rPr lang="es" sz="1750">
                <a:latin typeface="Raleway"/>
                <a:ea typeface="Raleway"/>
                <a:cs typeface="Raleway"/>
                <a:sym typeface="Raleway"/>
              </a:rPr>
              <a:t>Reward people that help in the cleaning of beaches and picking up trash. </a:t>
            </a:r>
            <a:endParaRPr sz="1750">
              <a:latin typeface="Raleway"/>
              <a:ea typeface="Raleway"/>
              <a:cs typeface="Raleway"/>
              <a:sym typeface="Raleway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SzPts val="1750"/>
              <a:buFont typeface="Raleway"/>
              <a:buChar char="○"/>
            </a:pPr>
            <a:r>
              <a:rPr lang="es" sz="1750">
                <a:latin typeface="Raleway"/>
                <a:ea typeface="Raleway"/>
                <a:cs typeface="Raleway"/>
                <a:sym typeface="Raleway"/>
              </a:rPr>
              <a:t>The government can give money for the people that collaborate with the picking up plastics in the beach or public places such as parks. </a:t>
            </a:r>
            <a:endParaRPr sz="1750">
              <a:latin typeface="Raleway"/>
              <a:ea typeface="Raleway"/>
              <a:cs typeface="Raleway"/>
              <a:sym typeface="Raleway"/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SzPts val="1750"/>
              <a:buFont typeface="Raleway"/>
              <a:buChar char="○"/>
            </a:pPr>
            <a:r>
              <a:rPr lang="es" sz="1750">
                <a:latin typeface="Raleway"/>
                <a:ea typeface="Raleway"/>
                <a:cs typeface="Raleway"/>
                <a:sym typeface="Raleway"/>
              </a:rPr>
              <a:t>If people pick up the trash they see on the floor, the government can have a place where to throw this things and the people that helped can be rewarded with either money or benefits. </a:t>
            </a:r>
            <a:endParaRPr sz="1750">
              <a:latin typeface="Raleway"/>
              <a:ea typeface="Raleway"/>
              <a:cs typeface="Raleway"/>
              <a:sym typeface="Raleway"/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Font typeface="Raleway"/>
              <a:buChar char="●"/>
            </a:pPr>
            <a:r>
              <a:rPr lang="es" sz="1750">
                <a:latin typeface="Raleway"/>
                <a:ea typeface="Raleway"/>
                <a:cs typeface="Raleway"/>
                <a:sym typeface="Raleway"/>
              </a:rPr>
              <a:t>School could go and clean places with trash such as the río de la plata. </a:t>
            </a:r>
            <a:endParaRPr sz="175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7" name="Google Shape;137;p25"/>
          <p:cNvSpPr txBox="1"/>
          <p:nvPr/>
        </p:nvSpPr>
        <p:spPr>
          <a:xfrm>
            <a:off x="5269625" y="92200"/>
            <a:ext cx="3714000" cy="2971200"/>
          </a:xfrm>
          <a:prstGeom prst="rect">
            <a:avLst/>
          </a:prstGeom>
          <a:noFill/>
          <a:ln cap="flat" cmpd="sng" w="19050">
            <a:solidFill>
              <a:srgbClr val="D5A6B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¨Enseñá por Argentina¨ is a foundation that promotes young students and teachers to do collaborative work in order to learn. In the case of plastic pollution, some students proposed to go to a sector of the Paseo Costero of Vicente Lopez and they ended up going the 13th of may of 2018. </a:t>
            </a:r>
            <a:endParaRPr sz="18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150" y="3134900"/>
            <a:ext cx="2872950" cy="19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>
            <a:off x="0" y="335350"/>
            <a:ext cx="9144000" cy="386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 txBox="1"/>
          <p:nvPr>
            <p:ph type="title"/>
          </p:nvPr>
        </p:nvSpPr>
        <p:spPr>
          <a:xfrm>
            <a:off x="177975" y="72850"/>
            <a:ext cx="5208900" cy="64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latin typeface="Pacifico"/>
                <a:ea typeface="Pacifico"/>
                <a:cs typeface="Pacifico"/>
                <a:sym typeface="Pacifico"/>
              </a:rPr>
              <a:t>Alternatives to plastic</a:t>
            </a:r>
            <a:endParaRPr sz="36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5" name="Google Shape;145;p26"/>
          <p:cNvSpPr txBox="1"/>
          <p:nvPr/>
        </p:nvSpPr>
        <p:spPr>
          <a:xfrm>
            <a:off x="97275" y="758050"/>
            <a:ext cx="4572000" cy="43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Starch-based Polyesters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low cost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biodegradable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Biodegradable plastics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PLA Polyesters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PHA Polyesters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PCL Polyesters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roman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all of them degrade after 6 weeks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roman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high cost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plastic additives (addition of PDC’s)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PDC’s break down the plastic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slowly desintegrate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cloth bags (paper)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verage"/>
              <a:buAutoNum type="arabicPeriod"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glass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isn’t made from fossil fuels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made from renewable resources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no chemicals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Average"/>
              <a:buAutoNum type="alphaLcPeriod"/>
            </a:pPr>
            <a:r>
              <a:rPr lang="es">
                <a:latin typeface="Average"/>
                <a:ea typeface="Average"/>
                <a:cs typeface="Average"/>
                <a:sym typeface="Average"/>
              </a:rPr>
              <a:t>easily recycled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descr="Resultado de imagen para starch based polymers"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700" y="895629"/>
            <a:ext cx="2081225" cy="1570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biodegradable plastic" id="147" name="Google Shape;14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925" y="895625"/>
            <a:ext cx="1956575" cy="195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loth bags" id="148" name="Google Shape;14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4700" y="2571748"/>
            <a:ext cx="2081225" cy="20812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glass bottle" id="149" name="Google Shape;14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8100" y="2865675"/>
            <a:ext cx="1956575" cy="195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8195700" y="299350"/>
            <a:ext cx="9483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Average"/>
                <a:ea typeface="Average"/>
                <a:cs typeface="Average"/>
                <a:sym typeface="Average"/>
              </a:rPr>
              <a:t>Sofìa S</a:t>
            </a:r>
            <a:endParaRPr sz="1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2687400" y="4878775"/>
            <a:ext cx="6456600" cy="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/>
              <a:t>https://science.howstuffworks.com/environmental/green-tech/sustainable/5-plastic-substitutes10.htm</a:t>
            </a:r>
            <a:endParaRPr i="1"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3650" y="1487162"/>
            <a:ext cx="5376699" cy="322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/>
        </p:nvSpPr>
        <p:spPr>
          <a:xfrm>
            <a:off x="431550" y="246600"/>
            <a:ext cx="8280900" cy="19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Poiret One"/>
                <a:ea typeface="Poiret One"/>
                <a:cs typeface="Poiret One"/>
                <a:sym typeface="Poiret One"/>
              </a:rPr>
              <a:t>Starbucks will stop using disposable plastic straws by 2020, eliminating more than one billion straws a year.</a:t>
            </a:r>
            <a:endParaRPr b="1" sz="1500">
              <a:latin typeface="Poiret One"/>
              <a:ea typeface="Poiret One"/>
              <a:cs typeface="Poiret One"/>
              <a:sym typeface="Poiret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Poiret One"/>
                <a:ea typeface="Poiret One"/>
                <a:cs typeface="Poiret One"/>
                <a:sym typeface="Poiret One"/>
              </a:rPr>
              <a:t>Instead, they will use </a:t>
            </a:r>
            <a:r>
              <a:rPr b="1" lang="es" sz="1500">
                <a:uFill>
                  <a:noFill/>
                </a:uFill>
                <a:latin typeface="Poiret One"/>
                <a:ea typeface="Poiret One"/>
                <a:cs typeface="Poiret One"/>
                <a:sym typeface="Poiret One"/>
                <a:hlinkClick r:id="rId4"/>
              </a:rPr>
              <a:t>recyclable, strawless lids</a:t>
            </a:r>
            <a:r>
              <a:rPr b="1" lang="es" sz="1500">
                <a:latin typeface="Poiret One"/>
                <a:ea typeface="Poiret One"/>
                <a:cs typeface="Poiret One"/>
                <a:sym typeface="Poiret One"/>
              </a:rPr>
              <a:t> on most of its iced drinks. The Frappuccino is the one exception: It will have a straw made from either paper or compostable plastic.</a:t>
            </a:r>
            <a:endParaRPr b="1" sz="1500">
              <a:latin typeface="Poiret One"/>
              <a:ea typeface="Poiret One"/>
              <a:cs typeface="Poiret One"/>
              <a:sym typeface="Poiret One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2111850" y="4713200"/>
            <a:ext cx="49203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5"/>
              </a:rPr>
              <a:t>https://www.nytimes.com/2018/07/09/business/starbucks-plastic-straws.html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0" y="38750"/>
            <a:ext cx="4260300" cy="7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How to reduce plastics in:</a:t>
            </a:r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383775" y="1432300"/>
            <a:ext cx="4757100" cy="37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b="1" lang="es" sz="1800">
                <a:latin typeface="Nunito"/>
                <a:ea typeface="Nunito"/>
                <a:cs typeface="Nunito"/>
                <a:sym typeface="Nunito"/>
              </a:rPr>
              <a:t>Pack</a:t>
            </a:r>
            <a:r>
              <a:rPr b="1" lang="es" sz="1800">
                <a:solidFill>
                  <a:srgbClr val="5555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your lunch in reusable containers and bags</a:t>
            </a:r>
            <a:endParaRPr b="1"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Bring a reusable bottle to drink water</a:t>
            </a:r>
            <a:endParaRPr b="1"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Don’t bring chewing gum </a:t>
            </a:r>
            <a:endParaRPr b="1"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Don’t use plastic utensils even if the school provides them</a:t>
            </a:r>
            <a:endParaRPr b="1"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Make teachers teach students more in depth about the negatives of plastic pollution</a:t>
            </a:r>
            <a:endParaRPr b="1"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Make a “competition” and the people who use the least amounts of plastic per week get rewarded</a:t>
            </a:r>
            <a:endParaRPr b="1"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5" name="Google Shape;165;p28"/>
          <p:cNvSpPr txBox="1"/>
          <p:nvPr/>
        </p:nvSpPr>
        <p:spPr>
          <a:xfrm>
            <a:off x="269800" y="870825"/>
            <a:ext cx="12555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Schools:</a:t>
            </a:r>
            <a:endParaRPr sz="1800"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836" y="38750"/>
            <a:ext cx="3061626" cy="160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6982" y="1768074"/>
            <a:ext cx="1607350" cy="16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9100" y="3375425"/>
            <a:ext cx="1607350" cy="160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9DAF8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>
            <p:ph type="title"/>
          </p:nvPr>
        </p:nvSpPr>
        <p:spPr>
          <a:xfrm>
            <a:off x="157800" y="112925"/>
            <a:ext cx="2064000" cy="10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  <a:latin typeface="Bree Serif"/>
                <a:ea typeface="Bree Serif"/>
                <a:cs typeface="Bree Serif"/>
                <a:sym typeface="Bree Serif"/>
              </a:rPr>
              <a:t>Reducing plastics in:</a:t>
            </a:r>
            <a:endParaRPr>
              <a:solidFill>
                <a:srgbClr val="434343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227988" y="1152425"/>
            <a:ext cx="11466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00000"/>
                </a:solidFill>
              </a:rPr>
              <a:t>Houses: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0" y="1520213"/>
            <a:ext cx="2861400" cy="3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Avoid plastic water bottles.</a:t>
            </a:r>
            <a:r>
              <a:rPr lang="es" sz="1800"/>
              <a:t> 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 </a:t>
            </a: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Bring a reusable grocery bag.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 </a:t>
            </a:r>
            <a:r>
              <a:rPr b="1" lang="e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Skip the plastic straws.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 sz="1800"/>
              <a:t> </a:t>
            </a:r>
            <a:r>
              <a:rPr lang="es" sz="1800"/>
              <a:t> </a:t>
            </a:r>
            <a:r>
              <a:rPr b="1" lang="es" sz="1800">
                <a:latin typeface="Nunito"/>
                <a:ea typeface="Nunito"/>
                <a:cs typeface="Nunito"/>
                <a:sym typeface="Nunito"/>
              </a:rPr>
              <a:t>Make your own food whenever possible</a:t>
            </a:r>
            <a:endParaRPr b="1"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●"/>
            </a:pPr>
            <a:r>
              <a:rPr b="1" lang="es" sz="1800">
                <a:latin typeface="Nunito"/>
                <a:ea typeface="Nunito"/>
                <a:cs typeface="Nunito"/>
                <a:sym typeface="Nunito"/>
              </a:rPr>
              <a:t>Buy bar soap instead of body wash</a:t>
            </a:r>
            <a:endParaRPr b="1" sz="18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  <p:sp>
        <p:nvSpPr>
          <p:cNvPr id="176" name="Google Shape;176;p29"/>
          <p:cNvSpPr txBox="1"/>
          <p:nvPr/>
        </p:nvSpPr>
        <p:spPr>
          <a:xfrm>
            <a:off x="6115525" y="0"/>
            <a:ext cx="860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Tomas.f 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325" y="2732500"/>
            <a:ext cx="4405799" cy="23072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p29"/>
          <p:cNvPicPr preferRelativeResize="0"/>
          <p:nvPr/>
        </p:nvPicPr>
        <p:blipFill rotWithShape="1">
          <a:blip r:embed="rId4">
            <a:alphaModFix/>
          </a:blip>
          <a:srcRect b="20829" l="6554" r="9525" t="0"/>
          <a:stretch/>
        </p:blipFill>
        <p:spPr>
          <a:xfrm>
            <a:off x="5766725" y="372500"/>
            <a:ext cx="3377277" cy="198998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5050" y="2664837"/>
            <a:ext cx="1239374" cy="12393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6">
            <a:alphaModFix/>
          </a:blip>
          <a:srcRect b="0" l="0" r="0" t="15023"/>
          <a:stretch/>
        </p:blipFill>
        <p:spPr>
          <a:xfrm>
            <a:off x="7685475" y="3904200"/>
            <a:ext cx="1458527" cy="12393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5313" y="237125"/>
            <a:ext cx="2427698" cy="242769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60500" y="1226100"/>
            <a:ext cx="3241800" cy="853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>
                <a:latin typeface="Corsiva"/>
                <a:ea typeface="Corsiva"/>
                <a:cs typeface="Corsiva"/>
                <a:sym typeface="Corsiva"/>
              </a:rPr>
              <a:t>Edible water balls:</a:t>
            </a:r>
            <a:endParaRPr sz="3500"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-6" y="228124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800" u="sng">
                <a:latin typeface="Changa One"/>
                <a:ea typeface="Changa One"/>
                <a:cs typeface="Changa One"/>
                <a:sym typeface="Changa One"/>
              </a:rPr>
              <a:t>How to reduce plastics at home:</a:t>
            </a:r>
            <a:r>
              <a:rPr lang="es" sz="3800" u="sng"/>
              <a:t> </a:t>
            </a:r>
            <a:endParaRPr sz="3800" u="sng"/>
          </a:p>
        </p:txBody>
      </p:sp>
      <p:sp>
        <p:nvSpPr>
          <p:cNvPr id="188" name="Google Shape;188;p30"/>
          <p:cNvSpPr txBox="1"/>
          <p:nvPr/>
        </p:nvSpPr>
        <p:spPr>
          <a:xfrm>
            <a:off x="0" y="2079600"/>
            <a:ext cx="7315200" cy="11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/>
              <a:t>https://www.youtube.com/watch?v=KppS7LRbybw</a:t>
            </a:r>
            <a:endParaRPr sz="3500"/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300" y="3035125"/>
            <a:ext cx="3538800" cy="19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/>
          <p:nvPr/>
        </p:nvSpPr>
        <p:spPr>
          <a:xfrm>
            <a:off x="7918375" y="112375"/>
            <a:ext cx="10632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Tomas.f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/>
        </p:nvSpPr>
        <p:spPr>
          <a:xfrm>
            <a:off x="859500" y="846050"/>
            <a:ext cx="7037100" cy="27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/>
              <a:t>CLEAN UP AND RESTORATION </a:t>
            </a:r>
            <a:endParaRPr sz="7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311700" y="978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skimmers </a:t>
            </a:r>
            <a:endParaRPr/>
          </a:p>
        </p:txBody>
      </p:sp>
      <p:pic>
        <p:nvPicPr>
          <p:cNvPr id="201" name="Google Shape;20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701" y="2877774"/>
            <a:ext cx="3674474" cy="20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2"/>
          <p:cNvSpPr txBox="1"/>
          <p:nvPr/>
        </p:nvSpPr>
        <p:spPr>
          <a:xfrm>
            <a:off x="8218125" y="14925"/>
            <a:ext cx="9522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Obregón</a:t>
            </a:r>
            <a:endParaRPr/>
          </a:p>
        </p:txBody>
      </p:sp>
      <p:sp>
        <p:nvSpPr>
          <p:cNvPr id="203" name="Google Shape;203;p32"/>
          <p:cNvSpPr txBox="1"/>
          <p:nvPr/>
        </p:nvSpPr>
        <p:spPr>
          <a:xfrm>
            <a:off x="311700" y="1627325"/>
            <a:ext cx="79065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Gadget in the water to clean plastic pollution in the ocean/sea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s" sz="1700"/>
              <a:t>Skimmers generally effective ONLY in calm waters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s" sz="1700"/>
              <a:t>First and biggest clean up system was in San Francisco, Removing Plastic Pollution from the Great Pacific Garbage Patch 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204" name="Google Shape;204;p32"/>
          <p:cNvSpPr txBox="1"/>
          <p:nvPr/>
        </p:nvSpPr>
        <p:spPr>
          <a:xfrm>
            <a:off x="6085000" y="3242825"/>
            <a:ext cx="2153700" cy="1172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Proxima Nova"/>
                <a:ea typeface="Proxima Nova"/>
                <a:cs typeface="Proxima Nova"/>
                <a:sym typeface="Proxima Nova"/>
              </a:rPr>
              <a:t>OVER 5 TRILLION PIECES OF PLASTIC CURRENTLY LITTER THE OCEAN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353550" y="531725"/>
            <a:ext cx="72132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 In order to clean the ocean pollution, they created the skimmers</a:t>
            </a:r>
            <a:endParaRPr b="1" sz="1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type="title"/>
          </p:nvPr>
        </p:nvSpPr>
        <p:spPr>
          <a:xfrm>
            <a:off x="311700" y="4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San Francisco Clean up (System 001)</a:t>
            </a:r>
            <a:endParaRPr/>
          </a:p>
        </p:txBody>
      </p:sp>
      <p:sp>
        <p:nvSpPr>
          <p:cNvPr id="211" name="Google Shape;211;p33"/>
          <p:cNvSpPr txBox="1"/>
          <p:nvPr/>
        </p:nvSpPr>
        <p:spPr>
          <a:xfrm>
            <a:off x="311700" y="1071750"/>
            <a:ext cx="7634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s" sz="1600"/>
              <a:t>The system consists of a 600-meter-long floater that sits at the surface of the water and a tapered 3-meter-deep skirt attached below. The floater provides buoyancy to the system and prevents plastic from flowing over it, while the skirt stops debris from escaping underneath.</a:t>
            </a:r>
            <a:endParaRPr sz="1600"/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12" name="Google Shape;212;p33"/>
          <p:cNvSpPr txBox="1"/>
          <p:nvPr/>
        </p:nvSpPr>
        <p:spPr>
          <a:xfrm>
            <a:off x="0" y="4640400"/>
            <a:ext cx="30000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3"/>
              </a:rPr>
              <a:t>https://www.theoceancleanup.com/</a:t>
            </a:r>
            <a:endParaRPr/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7475" y="2333825"/>
            <a:ext cx="4555475" cy="25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/>
        </p:nvSpPr>
        <p:spPr>
          <a:xfrm>
            <a:off x="311700" y="2234600"/>
            <a:ext cx="3867000" cy="23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" sz="1600">
                <a:solidFill>
                  <a:schemeClr val="dk1"/>
                </a:solidFill>
              </a:rPr>
              <a:t>Could clean up 50% of the </a:t>
            </a:r>
            <a:r>
              <a:rPr lang="es" sz="1600">
                <a:solidFill>
                  <a:schemeClr val="dk1"/>
                </a:solidFill>
                <a:uFill>
                  <a:noFill/>
                </a:uFill>
                <a:hlinkClick r:id="rId5"/>
              </a:rPr>
              <a:t>Great Pacific Garbage Patch</a:t>
            </a:r>
            <a:r>
              <a:rPr lang="es" sz="1600">
                <a:solidFill>
                  <a:schemeClr val="dk1"/>
                </a:solidFill>
              </a:rPr>
              <a:t> in 5 years.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s" sz="1600">
                <a:solidFill>
                  <a:schemeClr val="dk1"/>
                </a:solidFill>
              </a:rPr>
              <a:t>Combining the cleanup with source reduction on land paves the road towards a plastic free ocean by 2050.</a:t>
            </a:r>
            <a:endParaRPr sz="16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0" y="4137300"/>
            <a:ext cx="31482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chemeClr val="hlink"/>
                </a:solidFill>
                <a:hlinkClick r:id="rId6"/>
              </a:rPr>
              <a:t>https://www.theoceancleanup.com/system001/</a:t>
            </a:r>
            <a:endParaRPr/>
          </a:p>
        </p:txBody>
      </p:sp>
      <p:sp>
        <p:nvSpPr>
          <p:cNvPr id="216" name="Google Shape;216;p33"/>
          <p:cNvSpPr txBox="1"/>
          <p:nvPr/>
        </p:nvSpPr>
        <p:spPr>
          <a:xfrm>
            <a:off x="8218125" y="14925"/>
            <a:ext cx="952200" cy="1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Obregón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Altering Human Activities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175" y="152400"/>
            <a:ext cx="635625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4"/>
          <p:cNvSpPr/>
          <p:nvPr/>
        </p:nvSpPr>
        <p:spPr>
          <a:xfrm>
            <a:off x="1047250" y="52800"/>
            <a:ext cx="6746100" cy="5037900"/>
          </a:xfrm>
          <a:prstGeom prst="mathMultiply">
            <a:avLst>
              <a:gd fmla="val 2006" name="adj1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idx="1" type="body"/>
          </p:nvPr>
        </p:nvSpPr>
        <p:spPr>
          <a:xfrm>
            <a:off x="48600" y="1003150"/>
            <a:ext cx="3927600" cy="7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B5394"/>
                </a:solidFill>
                <a:latin typeface="Corsiva"/>
                <a:ea typeface="Corsiva"/>
                <a:cs typeface="Corsiva"/>
                <a:sym typeface="Corsiva"/>
              </a:rPr>
              <a:t>The Campaign consist in cleaning the public sectors:</a:t>
            </a:r>
            <a:endParaRPr>
              <a:solidFill>
                <a:srgbClr val="0B5394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3976200" y="1003175"/>
            <a:ext cx="27702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orsiva"/>
              <a:buChar char="●"/>
            </a:pPr>
            <a:r>
              <a:rPr lang="es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Beaches</a:t>
            </a:r>
            <a:endParaRPr>
              <a:solidFill>
                <a:srgbClr val="0000FF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orsiva"/>
              <a:buChar char="●"/>
            </a:pPr>
            <a:r>
              <a:rPr lang="es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Peru Beach (San Isidro Coasts)</a:t>
            </a:r>
            <a:endParaRPr>
              <a:solidFill>
                <a:srgbClr val="0000FF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orsiva"/>
              <a:buChar char="●"/>
            </a:pPr>
            <a:r>
              <a:rPr lang="es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Palermo Streets</a:t>
            </a:r>
            <a:endParaRPr>
              <a:solidFill>
                <a:srgbClr val="0000FF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orsiva"/>
              <a:buChar char="●"/>
            </a:pPr>
            <a:r>
              <a:rPr lang="es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Hipódromo de San Isidro Park</a:t>
            </a:r>
            <a:endParaRPr>
              <a:solidFill>
                <a:srgbClr val="0000FF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Corsiva"/>
              <a:buChar char="●"/>
            </a:pPr>
            <a:r>
              <a:rPr lang="es">
                <a:solidFill>
                  <a:srgbClr val="0000FF"/>
                </a:solidFill>
                <a:latin typeface="Corsiva"/>
                <a:ea typeface="Corsiva"/>
                <a:cs typeface="Corsiva"/>
                <a:sym typeface="Corsiva"/>
              </a:rPr>
              <a:t>Olivos Coasts</a:t>
            </a:r>
            <a:endParaRPr>
              <a:solidFill>
                <a:srgbClr val="0000FF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29" name="Google Shape;229;p35"/>
          <p:cNvSpPr txBox="1"/>
          <p:nvPr/>
        </p:nvSpPr>
        <p:spPr>
          <a:xfrm flipH="1">
            <a:off x="121575" y="2841700"/>
            <a:ext cx="2903700" cy="20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Corsiva"/>
              <a:buChar char="-"/>
            </a:pPr>
            <a:r>
              <a:rPr lang="es">
                <a:solidFill>
                  <a:srgbClr val="073763"/>
                </a:solidFill>
                <a:latin typeface="Corsiva"/>
                <a:ea typeface="Corsiva"/>
                <a:cs typeface="Corsiva"/>
                <a:sym typeface="Corsiva"/>
              </a:rPr>
              <a:t>Whatsapp groups: Invite link </a:t>
            </a:r>
            <a:endParaRPr>
              <a:solidFill>
                <a:srgbClr val="073763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Corsiva"/>
              <a:buChar char="-"/>
            </a:pPr>
            <a:r>
              <a:rPr lang="es">
                <a:solidFill>
                  <a:srgbClr val="073763"/>
                </a:solidFill>
                <a:latin typeface="Corsiva"/>
                <a:ea typeface="Corsiva"/>
                <a:cs typeface="Corsiva"/>
                <a:sym typeface="Corsiva"/>
              </a:rPr>
              <a:t>Organize the time and distribute the spaces where the cleaning is going to be carried out</a:t>
            </a:r>
            <a:endParaRPr>
              <a:solidFill>
                <a:srgbClr val="073763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Corsiva"/>
              <a:ea typeface="Corsiva"/>
              <a:cs typeface="Corsiva"/>
              <a:sym typeface="Corsi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Corsiva"/>
              <a:buChar char="-"/>
            </a:pPr>
            <a:r>
              <a:rPr lang="es">
                <a:solidFill>
                  <a:srgbClr val="073763"/>
                </a:solidFill>
                <a:latin typeface="Corsiva"/>
                <a:ea typeface="Corsiva"/>
                <a:cs typeface="Corsiva"/>
                <a:sym typeface="Corsiva"/>
              </a:rPr>
              <a:t>Instagram page: Lead to the Whatsapp invite link</a:t>
            </a:r>
            <a:endParaRPr>
              <a:solidFill>
                <a:srgbClr val="073763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sp>
        <p:nvSpPr>
          <p:cNvPr id="230" name="Google Shape;230;p35"/>
          <p:cNvSpPr txBox="1"/>
          <p:nvPr/>
        </p:nvSpPr>
        <p:spPr>
          <a:xfrm>
            <a:off x="3222975" y="2484613"/>
            <a:ext cx="3270600" cy="2095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Payments for materials: 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Mercado libre </a:t>
            </a:r>
            <a:endParaRPr>
              <a:highlight>
                <a:srgbClr val="FFFF00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Gloves: $80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Bags: $15 each  (2 per person apox.)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-"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Garbage pickers (Natural sticks can be used as well): $200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mfortaa"/>
                <a:ea typeface="Comfortaa"/>
                <a:cs typeface="Comfortaa"/>
                <a:sym typeface="Comfortaa"/>
              </a:rPr>
              <a:t>Total = $320 &gt; Approximate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1" name="Google Shape;231;p35"/>
          <p:cNvSpPr/>
          <p:nvPr/>
        </p:nvSpPr>
        <p:spPr>
          <a:xfrm>
            <a:off x="121575" y="163884"/>
            <a:ext cx="6462191" cy="664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28575">
                  <a:solidFill>
                    <a:srgbClr val="00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Bangers"/>
              </a:rPr>
              <a:t>Local Spaces Cleaning</a:t>
            </a:r>
          </a:p>
        </p:txBody>
      </p:sp>
      <p:sp>
        <p:nvSpPr>
          <p:cNvPr id="232" name="Google Shape;232;p35"/>
          <p:cNvSpPr/>
          <p:nvPr/>
        </p:nvSpPr>
        <p:spPr>
          <a:xfrm>
            <a:off x="166625" y="2484625"/>
            <a:ext cx="2858644" cy="249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Bangers"/>
              </a:rPr>
              <a:t>How to set a day + Where?</a:t>
            </a:r>
          </a:p>
        </p:txBody>
      </p:sp>
      <p:pic>
        <p:nvPicPr>
          <p:cNvPr id="233" name="Google Shape;233;p35"/>
          <p:cNvPicPr preferRelativeResize="0"/>
          <p:nvPr/>
        </p:nvPicPr>
        <p:blipFill rotWithShape="1">
          <a:blip r:embed="rId3">
            <a:alphaModFix/>
          </a:blip>
          <a:srcRect b="0" l="17597" r="15895" t="48331"/>
          <a:stretch/>
        </p:blipFill>
        <p:spPr>
          <a:xfrm>
            <a:off x="6642700" y="2820000"/>
            <a:ext cx="2455326" cy="10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/>
          <p:cNvPicPr preferRelativeResize="0"/>
          <p:nvPr/>
        </p:nvPicPr>
        <p:blipFill rotWithShape="1">
          <a:blip r:embed="rId3">
            <a:alphaModFix/>
          </a:blip>
          <a:srcRect b="50529" l="18302" r="15190" t="0"/>
          <a:stretch/>
        </p:blipFill>
        <p:spPr>
          <a:xfrm>
            <a:off x="6750925" y="1003150"/>
            <a:ext cx="2238874" cy="93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35"/>
          <p:cNvCxnSpPr>
            <a:stCxn id="234" idx="2"/>
            <a:endCxn id="233" idx="0"/>
          </p:cNvCxnSpPr>
          <p:nvPr/>
        </p:nvCxnSpPr>
        <p:spPr>
          <a:xfrm>
            <a:off x="7870362" y="1940575"/>
            <a:ext cx="0" cy="879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" name="Google Shape;236;p35"/>
          <p:cNvSpPr/>
          <p:nvPr/>
        </p:nvSpPr>
        <p:spPr>
          <a:xfrm>
            <a:off x="3222975" y="4687275"/>
            <a:ext cx="3270596" cy="1971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Comfortaa;600"/>
              </a:rPr>
              <a:t>Can be reduce with donations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FFFF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125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36"/>
          <p:cNvCxnSpPr/>
          <p:nvPr/>
        </p:nvCxnSpPr>
        <p:spPr>
          <a:xfrm>
            <a:off x="3504200" y="439225"/>
            <a:ext cx="16104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3" name="Google Shape;243;p36"/>
          <p:cNvCxnSpPr/>
          <p:nvPr/>
        </p:nvCxnSpPr>
        <p:spPr>
          <a:xfrm flipH="1" rot="10800000">
            <a:off x="3511150" y="1355325"/>
            <a:ext cx="1700700" cy="27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4" name="Google Shape;244;p36"/>
          <p:cNvCxnSpPr/>
          <p:nvPr/>
        </p:nvCxnSpPr>
        <p:spPr>
          <a:xfrm>
            <a:off x="3497275" y="4326350"/>
            <a:ext cx="1735200" cy="207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5" name="Google Shape;245;p36"/>
          <p:cNvSpPr/>
          <p:nvPr/>
        </p:nvSpPr>
        <p:spPr>
          <a:xfrm>
            <a:off x="5730825" y="284011"/>
            <a:ext cx="2063120" cy="31042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Bangers"/>
              </a:rPr>
              <a:t>Date + Time</a:t>
            </a:r>
          </a:p>
        </p:txBody>
      </p:sp>
      <p:sp>
        <p:nvSpPr>
          <p:cNvPr id="246" name="Google Shape;246;p36"/>
          <p:cNvSpPr/>
          <p:nvPr/>
        </p:nvSpPr>
        <p:spPr>
          <a:xfrm>
            <a:off x="5477996" y="931198"/>
            <a:ext cx="2753224" cy="8761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Bangers"/>
              </a:rPr>
              <a:t>Campaign Name:</a:t>
            </a:r>
            <a:b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Bangers"/>
              </a:rPr>
            </a:br>
            <a:r>
              <a:rPr b="0" i="0">
                <a:ln cap="flat" cmpd="sng" w="9525">
                  <a:solidFill>
                    <a:srgbClr val="FF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Bangers"/>
              </a:rPr>
              <a:t>"It's Time to Clean Up"</a:t>
            </a:r>
          </a:p>
        </p:txBody>
      </p:sp>
      <p:sp>
        <p:nvSpPr>
          <p:cNvPr id="247" name="Google Shape;247;p36"/>
          <p:cNvSpPr/>
          <p:nvPr/>
        </p:nvSpPr>
        <p:spPr>
          <a:xfrm>
            <a:off x="5415525" y="4178836"/>
            <a:ext cx="3089407" cy="31573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FF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Bangers"/>
              </a:rPr>
              <a:t>Contact number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7"/>
          <p:cNvPicPr preferRelativeResize="0"/>
          <p:nvPr/>
        </p:nvPicPr>
        <p:blipFill rotWithShape="1">
          <a:blip r:embed="rId3">
            <a:alphaModFix/>
          </a:blip>
          <a:srcRect b="-2213" l="10147" r="32908" t="-2213"/>
          <a:stretch/>
        </p:blipFill>
        <p:spPr>
          <a:xfrm>
            <a:off x="5442850" y="421475"/>
            <a:ext cx="3402000" cy="41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7"/>
          <p:cNvSpPr txBox="1"/>
          <p:nvPr>
            <p:ph type="title"/>
          </p:nvPr>
        </p:nvSpPr>
        <p:spPr>
          <a:xfrm>
            <a:off x="239300" y="358475"/>
            <a:ext cx="5138700" cy="138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2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Cleaning local beaches</a:t>
            </a:r>
            <a:endParaRPr b="1" sz="42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54" name="Google Shape;254;p37"/>
          <p:cNvSpPr txBox="1"/>
          <p:nvPr>
            <p:ph idx="1" type="body"/>
          </p:nvPr>
        </p:nvSpPr>
        <p:spPr>
          <a:xfrm>
            <a:off x="239300" y="1989526"/>
            <a:ext cx="4813500" cy="25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-"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Make it a charity work.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-"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Collect garbage in groups of people.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-"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Make prisoners collect garbage from the beach as charity work.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>
                <a:latin typeface="Montserrat"/>
                <a:ea typeface="Montserrat"/>
                <a:cs typeface="Montserrat"/>
                <a:sym typeface="Montserrat"/>
              </a:rPr>
              <a:t>This would improve the visual aspect of the beach as well as the odor and the contamination of the water.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8"/>
          <p:cNvSpPr txBox="1"/>
          <p:nvPr>
            <p:ph type="title"/>
          </p:nvPr>
        </p:nvSpPr>
        <p:spPr>
          <a:xfrm>
            <a:off x="0" y="0"/>
            <a:ext cx="4045200" cy="89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highlight>
                  <a:schemeClr val="accent6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Why protest?</a:t>
            </a:r>
            <a:endParaRPr b="1">
              <a:highlight>
                <a:schemeClr val="accent6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38"/>
          <p:cNvSpPr txBox="1"/>
          <p:nvPr>
            <p:ph idx="1" type="subTitle"/>
          </p:nvPr>
        </p:nvSpPr>
        <p:spPr>
          <a:xfrm>
            <a:off x="280344" y="3104906"/>
            <a:ext cx="4045200" cy="11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latin typeface="Helvetica Neue"/>
                <a:ea typeface="Helvetica Neue"/>
                <a:cs typeface="Helvetica Neue"/>
                <a:sym typeface="Helvetica Neue"/>
              </a:rPr>
              <a:t>IT CREATES </a:t>
            </a:r>
            <a:r>
              <a:rPr b="1" lang="es" sz="3000">
                <a:latin typeface="Helvetica Neue"/>
                <a:ea typeface="Helvetica Neue"/>
                <a:cs typeface="Helvetica Neue"/>
                <a:sym typeface="Helvetica Neue"/>
              </a:rPr>
              <a:t>CONSCIOUSNESS</a:t>
            </a:r>
            <a:endParaRPr b="1"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" name="Google Shape;261;p38"/>
          <p:cNvSpPr txBox="1"/>
          <p:nvPr/>
        </p:nvSpPr>
        <p:spPr>
          <a:xfrm>
            <a:off x="166550" y="993650"/>
            <a:ext cx="43461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s">
                <a:latin typeface="Helvetica Neue"/>
                <a:ea typeface="Helvetica Neue"/>
                <a:cs typeface="Helvetica Neue"/>
                <a:sym typeface="Helvetica Neue"/>
              </a:rPr>
              <a:t>protest: important role. Ability for ordinary citizens to make their disapproval heard.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-"/>
            </a:pPr>
            <a:r>
              <a:rPr lang="es">
                <a:latin typeface="Helvetica Neue"/>
                <a:ea typeface="Helvetica Neue"/>
                <a:cs typeface="Helvetica Neue"/>
                <a:sym typeface="Helvetica Neue"/>
              </a:rPr>
              <a:t>This type of activism is crucial for creating the groundwork for change.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2" name="Google Shape;2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127" y="1486128"/>
            <a:ext cx="3155900" cy="217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/>
          <p:nvPr/>
        </p:nvSpPr>
        <p:spPr>
          <a:xfrm>
            <a:off x="7169733" y="0"/>
            <a:ext cx="19098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 u="sng">
                <a:hlinkClick r:id="rId4"/>
              </a:rPr>
              <a:t>https://youtu.be/KUpMG9EPvjg</a:t>
            </a:r>
            <a:endParaRPr b="1"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8925" y="2054062"/>
            <a:ext cx="862825" cy="10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368" y="2367561"/>
            <a:ext cx="2564736" cy="3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087100" cy="31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9"/>
          <p:cNvSpPr/>
          <p:nvPr/>
        </p:nvSpPr>
        <p:spPr>
          <a:xfrm>
            <a:off x="4156350" y="1761488"/>
            <a:ext cx="1306200" cy="31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"/>
          <p:cNvSpPr txBox="1"/>
          <p:nvPr>
            <p:ph idx="1" type="body"/>
          </p:nvPr>
        </p:nvSpPr>
        <p:spPr>
          <a:xfrm>
            <a:off x="5531800" y="1354550"/>
            <a:ext cx="2800800" cy="1436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When? 15/09/18</a:t>
            </a:r>
            <a:endParaRPr b="1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Where? WORLDWIDE </a:t>
            </a:r>
            <a:endParaRPr b="1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</a:t>
            </a:r>
            <a:r>
              <a:rPr b="1" lang="es"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supermarkets and shops</a:t>
            </a:r>
            <a:endParaRPr b="1" sz="16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9"/>
          <p:cNvSpPr txBox="1"/>
          <p:nvPr/>
        </p:nvSpPr>
        <p:spPr>
          <a:xfrm>
            <a:off x="2027261" y="3472763"/>
            <a:ext cx="5564400" cy="121710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1" lang="es">
                <a:latin typeface="Helvetica Neue"/>
                <a:ea typeface="Helvetica Neue"/>
                <a:cs typeface="Helvetica Neue"/>
                <a:sym typeface="Helvetica Neue"/>
              </a:rPr>
              <a:t>Plastic Attacks are now spreading across the world but it all started in the small English town of Keynsham near Bristol. A small group of shoppers decided they had had enough of excessive amounts of plastic packaging. Their idea was simple, 'just leave it all behind!'”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39"/>
          <p:cNvSpPr txBox="1"/>
          <p:nvPr/>
        </p:nvSpPr>
        <p:spPr>
          <a:xfrm>
            <a:off x="7278600" y="0"/>
            <a:ext cx="1865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 u="sng">
                <a:solidFill>
                  <a:schemeClr val="dk1"/>
                </a:solidFill>
                <a:hlinkClick r:id="rId4"/>
              </a:rPr>
              <a:t>https://youtu.be/Dm1Cb7sPviI</a:t>
            </a:r>
            <a:endParaRPr b="1" sz="9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 u="sng">
                <a:solidFill>
                  <a:schemeClr val="dk1"/>
                </a:solidFill>
                <a:hlinkClick r:id="rId5"/>
              </a:rPr>
              <a:t>https://plasticattack.co.uk</a:t>
            </a:r>
            <a:endParaRPr b="1" sz="9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 u="sng"/>
          </a:p>
        </p:txBody>
      </p:sp>
      <p:sp>
        <p:nvSpPr>
          <p:cNvPr id="275" name="Google Shape;275;p39"/>
          <p:cNvSpPr txBox="1"/>
          <p:nvPr/>
        </p:nvSpPr>
        <p:spPr>
          <a:xfrm flipH="1" rot="2301241">
            <a:off x="6689968" y="98767"/>
            <a:ext cx="500388" cy="4779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25" y="152400"/>
            <a:ext cx="8865761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5A6BD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/>
          <p:nvPr>
            <p:ph type="title"/>
          </p:nvPr>
        </p:nvSpPr>
        <p:spPr>
          <a:xfrm>
            <a:off x="291975" y="179325"/>
            <a:ext cx="2678100" cy="52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Bibliography:</a:t>
            </a:r>
            <a:endParaRPr/>
          </a:p>
        </p:txBody>
      </p:sp>
      <p:sp>
        <p:nvSpPr>
          <p:cNvPr id="286" name="Google Shape;286;p41"/>
          <p:cNvSpPr txBox="1"/>
          <p:nvPr>
            <p:ph idx="1" type="body"/>
          </p:nvPr>
        </p:nvSpPr>
        <p:spPr>
          <a:xfrm>
            <a:off x="291975" y="762500"/>
            <a:ext cx="8083200" cy="3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100" u="sng">
                <a:solidFill>
                  <a:schemeClr val="hlink"/>
                </a:solidFill>
                <a:hlinkClick r:id="rId3"/>
              </a:rPr>
              <a:t>https://en.wikipedia.org/wiki/PET_bottle_recycling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100" u="sng">
                <a:solidFill>
                  <a:schemeClr val="hlink"/>
                </a:solidFill>
                <a:hlinkClick r:id="rId4"/>
              </a:rPr>
              <a:t>http://hwestequipment.com/8-things-made-recycled-plastic/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/>
              <a:t> </a:t>
            </a:r>
            <a:r>
              <a:rPr lang="es" sz="1000"/>
              <a:t>https://www.treehugger.com/green-home/11-easy-ways-reduce-your-plastic-waste-today.html</a:t>
            </a: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0E0E3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0"/>
            <a:ext cx="8520600" cy="10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Times New Roman"/>
                <a:ea typeface="Times New Roman"/>
                <a:cs typeface="Times New Roman"/>
                <a:sym typeface="Times New Roman"/>
              </a:rPr>
              <a:t>Solutions to plastics: Recycling Plastics &amp; Separating Residues </a:t>
            </a:r>
            <a:r>
              <a:rPr lang="es" sz="1100">
                <a:latin typeface="Times New Roman"/>
                <a:ea typeface="Times New Roman"/>
                <a:cs typeface="Times New Roman"/>
                <a:sym typeface="Times New Roman"/>
              </a:rPr>
              <a:t>(Mora)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143825" y="1096875"/>
            <a:ext cx="4005900" cy="39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 plastics are usually coded with the identification code number "1" inside the universal recycling symbol, usually located on the bottom of the container.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AutoNum type="arabicPeriod"/>
            </a:pPr>
            <a:r>
              <a:rPr lang="e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 is one of the most common consumer plastics used.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PET is used as a </a:t>
            </a:r>
            <a:r>
              <a:rPr b="1" lang="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raw material</a:t>
            </a:r>
            <a:r>
              <a:rPr lang="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for: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-"/>
            </a:pPr>
            <a:r>
              <a:rPr lang="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making packaging materials such as bottles and containers.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-"/>
            </a:pPr>
            <a:r>
              <a:rPr lang="es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Examples include soft drinks, alcoholic beverages, detergents, cosmetics, pharmaceutical products and edible oils.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Char char="-"/>
            </a:pPr>
            <a:r>
              <a:rPr lang="e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making lower grade products, such as carpets.</a:t>
            </a: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5900" y="2159250"/>
            <a:ext cx="4165200" cy="2870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2272" y="1079625"/>
            <a:ext cx="1103663" cy="10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D1DC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235300" y="0"/>
            <a:ext cx="2800500" cy="1072800"/>
          </a:xfrm>
          <a:prstGeom prst="rect">
            <a:avLst/>
          </a:prstGeom>
          <a:solidFill>
            <a:srgbClr val="666666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How does PET work?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104200" y="1652988"/>
            <a:ext cx="3062700" cy="950700"/>
          </a:xfrm>
          <a:prstGeom prst="rect">
            <a:avLst/>
          </a:prstGeom>
          <a:solidFill>
            <a:srgbClr val="666666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empty PET packaging is discarded by the consumer, after use and becomes PET waste. 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525" y="0"/>
            <a:ext cx="5922475" cy="29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4">
            <a:alphaModFix/>
          </a:blip>
          <a:srcRect b="22621" l="20316" r="24967" t="20611"/>
          <a:stretch/>
        </p:blipFill>
        <p:spPr>
          <a:xfrm>
            <a:off x="6970475" y="3342950"/>
            <a:ext cx="2173525" cy="1691050"/>
          </a:xfrm>
          <a:prstGeom prst="rect">
            <a:avLst/>
          </a:prstGeom>
          <a:noFill/>
          <a:ln cap="flat" cmpd="sng" w="9525">
            <a:solidFill>
              <a:srgbClr val="C8CCD1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90" name="Google Shape;90;p18"/>
          <p:cNvSpPr txBox="1"/>
          <p:nvPr/>
        </p:nvSpPr>
        <p:spPr>
          <a:xfrm>
            <a:off x="6668700" y="2995750"/>
            <a:ext cx="2475300" cy="57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Dog raincoat made from 100% recycled PET fabric.</a:t>
            </a:r>
            <a:endParaRPr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104200" y="3342925"/>
            <a:ext cx="5383800" cy="1691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5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OPTIONS:</a:t>
            </a:r>
            <a:endParaRPr sz="135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Georgia"/>
              <a:buAutoNum type="arabicPeriod"/>
            </a:pPr>
            <a:r>
              <a:rPr lang="es" sz="135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PET waste is reprocessed (grinded, melted and reformed).</a:t>
            </a:r>
            <a:endParaRPr sz="135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Georgia"/>
              <a:buAutoNum type="arabicPeriod"/>
            </a:pPr>
            <a:r>
              <a:rPr lang="es" sz="135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PET waste is then chemically treated where each component is isolated and reprocessed on its own and used in future manufactures.</a:t>
            </a:r>
            <a:endParaRPr sz="135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43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Georgia"/>
              <a:buAutoNum type="arabicPeriod"/>
            </a:pPr>
            <a:r>
              <a:rPr lang="es" sz="135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Pet waste is incinerated to generate energy. </a:t>
            </a:r>
            <a:endParaRPr sz="135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75" y="0"/>
            <a:ext cx="79538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5800" y="146250"/>
            <a:ext cx="4477850" cy="48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>
            <p:ph idx="4294967295" type="title"/>
          </p:nvPr>
        </p:nvSpPr>
        <p:spPr>
          <a:xfrm>
            <a:off x="338225" y="2285400"/>
            <a:ext cx="271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Which types can I recycle?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2E9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202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Ways to recycle</a:t>
            </a:r>
            <a:r>
              <a:rPr lang="es">
                <a:solidFill>
                  <a:srgbClr val="9999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s">
                <a:solidFill>
                  <a:srgbClr val="999999"/>
                </a:solidFill>
              </a:rPr>
              <a:t> </a:t>
            </a:r>
            <a:r>
              <a:rPr lang="es"/>
              <a:t>                                                     </a:t>
            </a:r>
            <a:r>
              <a:rPr lang="es" sz="1200"/>
              <a:t>(Mora)</a:t>
            </a:r>
            <a:endParaRPr sz="1200"/>
          </a:p>
        </p:txBody>
      </p:sp>
      <p:sp>
        <p:nvSpPr>
          <p:cNvPr id="108" name="Google Shape;108;p21"/>
          <p:cNvSpPr txBox="1"/>
          <p:nvPr/>
        </p:nvSpPr>
        <p:spPr>
          <a:xfrm>
            <a:off x="230400" y="950400"/>
            <a:ext cx="5404800" cy="41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Reuse Plastic Bags:</a:t>
            </a: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 use several times the plastic bags you already have (for example to do future groceries and a garbage bag).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Buy </a:t>
            </a: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Rechargeable</a:t>
            </a: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 Batteries: </a:t>
            </a: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Batteries are filled with toxic materials that are terrible for the environment. Buy ones that can be reused/recharged. Recycle the non-rechargeable batteries that you already have.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Recycle at school: </a:t>
            </a: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Buy recycling bins.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Start supporting</a:t>
            </a: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 eco-friendly </a:t>
            </a: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companies by buying products made from recycling material (paper, wallets, clothing, etc).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Don’t throw away old electronics:</a:t>
            </a: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 Find the nearest electronics recycling depot. They can recycle from laptops to phones.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b="1" lang="es" sz="1600">
                <a:latin typeface="Times New Roman"/>
                <a:ea typeface="Times New Roman"/>
                <a:cs typeface="Times New Roman"/>
                <a:sym typeface="Times New Roman"/>
              </a:rPr>
              <a:t>Compost:</a:t>
            </a:r>
            <a:r>
              <a:rPr lang="es" sz="1600">
                <a:latin typeface="Times New Roman"/>
                <a:ea typeface="Times New Roman"/>
                <a:cs typeface="Times New Roman"/>
                <a:sym typeface="Times New Roman"/>
              </a:rPr>
              <a:t> use your organic matter waste to make fertile soil. Reduce your trash.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775" y="1594876"/>
            <a:ext cx="2736800" cy="267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925" y="0"/>
            <a:ext cx="3484149" cy="507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283950" y="2140350"/>
            <a:ext cx="21513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Times New Roman"/>
                <a:ea typeface="Times New Roman"/>
                <a:cs typeface="Times New Roman"/>
                <a:sym typeface="Times New Roman"/>
              </a:rPr>
              <a:t>Eco-friendly Swaps.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792350"/>
            <a:ext cx="8520600" cy="338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/>
              <a:t>CONTROLLING THE RELEASE OF POLLUTANT</a:t>
            </a:r>
            <a:endParaRPr sz="6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