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27"/>
  </p:notesMasterIdLst>
  <p:sldIdLst>
    <p:sldId id="283" r:id="rId2"/>
    <p:sldId id="257" r:id="rId3"/>
    <p:sldId id="258" r:id="rId4"/>
    <p:sldId id="259" r:id="rId5"/>
    <p:sldId id="260" r:id="rId6"/>
    <p:sldId id="261" r:id="rId7"/>
    <p:sldId id="262" r:id="rId8"/>
    <p:sldId id="281" r:id="rId9"/>
    <p:sldId id="282" r:id="rId10"/>
    <p:sldId id="263" r:id="rId11"/>
    <p:sldId id="264" r:id="rId12"/>
    <p:sldId id="278" r:id="rId13"/>
    <p:sldId id="279" r:id="rId14"/>
    <p:sldId id="280" r:id="rId15"/>
    <p:sldId id="265" r:id="rId16"/>
    <p:sldId id="266" r:id="rId17"/>
    <p:sldId id="267" r:id="rId18"/>
    <p:sldId id="268" r:id="rId19"/>
    <p:sldId id="269" r:id="rId20"/>
    <p:sldId id="270" r:id="rId21"/>
    <p:sldId id="271" r:id="rId22"/>
    <p:sldId id="272" r:id="rId23"/>
    <p:sldId id="273" r:id="rId24"/>
    <p:sldId id="274" r:id="rId25"/>
    <p:sldId id="276" r:id="rId2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000000"/>
          </p15:clr>
        </p15:guide>
        <p15:guide id="2">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474" y="58"/>
      </p:cViewPr>
      <p:guideLst>
        <p:guide orient="horz"/>
        <p:guide/>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 name="Google Shape;3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48" name="Google Shape;148;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dirty="0"/>
              <a:t>Last 15 days- 2 major fire incidents at two of the three landfills and this is the case every single year.</a:t>
            </a:r>
            <a:endParaRPr dirty="0"/>
          </a:p>
        </p:txBody>
      </p:sp>
      <p:sp>
        <p:nvSpPr>
          <p:cNvPr id="149" name="Google Shape;149;p1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19</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 name="Google Shape;4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 name="Google Shape;5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 name="Google Shape;7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 name="Google Shape;7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568337c6b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568337c6b3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g568337c6b3_0_0: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10</a:t>
            </a:fld>
            <a:endParaRPr sz="14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568337c6b3_0_3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568337c6b3_0_3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568337c6b3_0_332: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11</a:t>
            </a:fld>
            <a:endParaRPr sz="14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SzPts val="1400"/>
              <a:buNone/>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
        <p:cNvGrpSpPr/>
        <p:nvPr/>
      </p:nvGrpSpPr>
      <p:grpSpPr>
        <a:xfrm>
          <a:off x="0" y="0"/>
          <a:ext cx="0" cy="0"/>
          <a:chOff x="0" y="0"/>
          <a:chExt cx="0" cy="0"/>
        </a:xfrm>
      </p:grpSpPr>
      <p:pic>
        <p:nvPicPr>
          <p:cNvPr id="21" name="Google Shape;21;p3" descr="BorderBackgroundBlue.jpg"/>
          <p:cNvPicPr preferRelativeResize="0"/>
          <p:nvPr/>
        </p:nvPicPr>
        <p:blipFill rotWithShape="1">
          <a:blip r:embed="rId3">
            <a:alphaModFix/>
          </a:blip>
          <a:srcRect/>
          <a:stretch/>
        </p:blipFill>
        <p:spPr>
          <a:xfrm>
            <a:off x="0" y="0"/>
            <a:ext cx="9142412" cy="6858000"/>
          </a:xfrm>
          <a:prstGeom prst="rect">
            <a:avLst/>
          </a:prstGeom>
          <a:noFill/>
          <a:ln>
            <a:noFill/>
          </a:ln>
        </p:spPr>
      </p:pic>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9DAB5-3409-4AA6-AFED-2B482AC7543D}"/>
              </a:ext>
            </a:extLst>
          </p:cNvPr>
          <p:cNvSpPr>
            <a:spLocks noGrp="1"/>
          </p:cNvSpPr>
          <p:nvPr>
            <p:ph type="title"/>
          </p:nvPr>
        </p:nvSpPr>
        <p:spPr>
          <a:xfrm>
            <a:off x="457200" y="731836"/>
            <a:ext cx="8229600" cy="685801"/>
          </a:xfrm>
          <a:solidFill>
            <a:schemeClr val="accent5">
              <a:lumMod val="20000"/>
              <a:lumOff val="80000"/>
            </a:schemeClr>
          </a:solidFill>
          <a:ln w="57150">
            <a:solidFill>
              <a:schemeClr val="accent1"/>
            </a:solidFill>
          </a:ln>
        </p:spPr>
        <p:txBody>
          <a:bodyPr/>
          <a:lstStyle/>
          <a:p>
            <a:r>
              <a:rPr lang="en-IN" dirty="0"/>
              <a:t>Let’s Say No to Single Use Plastics</a:t>
            </a:r>
          </a:p>
        </p:txBody>
      </p:sp>
      <p:sp>
        <p:nvSpPr>
          <p:cNvPr id="3" name="Text Placeholder 2">
            <a:extLst>
              <a:ext uri="{FF2B5EF4-FFF2-40B4-BE49-F238E27FC236}">
                <a16:creationId xmlns:a16="http://schemas.microsoft.com/office/drawing/2014/main" id="{2DCAA43A-374C-4786-AEBD-D9D12120DD92}"/>
              </a:ext>
            </a:extLst>
          </p:cNvPr>
          <p:cNvSpPr>
            <a:spLocks noGrp="1"/>
          </p:cNvSpPr>
          <p:nvPr>
            <p:ph type="body" idx="1"/>
          </p:nvPr>
        </p:nvSpPr>
        <p:spPr>
          <a:xfrm>
            <a:off x="802432" y="2248678"/>
            <a:ext cx="7548465" cy="3498979"/>
          </a:xfrm>
          <a:solidFill>
            <a:schemeClr val="accent5">
              <a:lumMod val="20000"/>
              <a:lumOff val="80000"/>
            </a:schemeClr>
          </a:solidFill>
          <a:ln>
            <a:solidFill>
              <a:schemeClr val="accent1"/>
            </a:solidFill>
          </a:ln>
        </p:spPr>
        <p:txBody>
          <a:bodyPr/>
          <a:lstStyle/>
          <a:p>
            <a:r>
              <a:rPr lang="en-IN" dirty="0"/>
              <a:t>Adopt the 5 R’s Mantra;</a:t>
            </a:r>
          </a:p>
          <a:p>
            <a:pPr marL="685800" indent="-457200">
              <a:buFont typeface="Wingdings" panose="05000000000000000000" pitchFamily="2" charset="2"/>
              <a:buChar char="v"/>
            </a:pPr>
            <a:r>
              <a:rPr lang="en-IN" dirty="0"/>
              <a:t>Refuse</a:t>
            </a:r>
          </a:p>
          <a:p>
            <a:pPr marL="685800" indent="-457200">
              <a:buFont typeface="Wingdings" panose="05000000000000000000" pitchFamily="2" charset="2"/>
              <a:buChar char="v"/>
            </a:pPr>
            <a:r>
              <a:rPr lang="en-IN" dirty="0"/>
              <a:t>Reduce</a:t>
            </a:r>
          </a:p>
          <a:p>
            <a:pPr marL="685800" indent="-457200">
              <a:buFont typeface="Wingdings" panose="05000000000000000000" pitchFamily="2" charset="2"/>
              <a:buChar char="v"/>
            </a:pPr>
            <a:r>
              <a:rPr lang="en-IN" dirty="0"/>
              <a:t>Reuse</a:t>
            </a:r>
          </a:p>
          <a:p>
            <a:pPr marL="685800" indent="-457200">
              <a:buFont typeface="Wingdings" panose="05000000000000000000" pitchFamily="2" charset="2"/>
              <a:buChar char="v"/>
            </a:pPr>
            <a:r>
              <a:rPr lang="en-IN" dirty="0"/>
              <a:t>Recycle</a:t>
            </a:r>
          </a:p>
          <a:p>
            <a:pPr marL="685800" indent="-457200">
              <a:buFont typeface="Wingdings" panose="05000000000000000000" pitchFamily="2" charset="2"/>
              <a:buChar char="v"/>
            </a:pPr>
            <a:r>
              <a:rPr lang="en-IN" dirty="0"/>
              <a:t>Refine/Rethink</a:t>
            </a:r>
          </a:p>
          <a:p>
            <a:endParaRPr lang="en-IN" dirty="0"/>
          </a:p>
          <a:p>
            <a:endParaRPr lang="en-IN" dirty="0"/>
          </a:p>
        </p:txBody>
      </p:sp>
    </p:spTree>
    <p:extLst>
      <p:ext uri="{BB962C8B-B14F-4D97-AF65-F5344CB8AC3E}">
        <p14:creationId xmlns:p14="http://schemas.microsoft.com/office/powerpoint/2010/main" val="607001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2"/>
          <p:cNvSpPr txBox="1">
            <a:spLocks noGrp="1"/>
          </p:cNvSpPr>
          <p:nvPr>
            <p:ph type="title"/>
          </p:nvPr>
        </p:nvSpPr>
        <p:spPr>
          <a:xfrm>
            <a:off x="681000" y="703350"/>
            <a:ext cx="8229600" cy="11139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en-US" sz="2800" b="1">
                <a:latin typeface="Aharoni"/>
                <a:ea typeface="Aharoni"/>
                <a:cs typeface="Aharoni"/>
                <a:sym typeface="Aharoni"/>
              </a:rPr>
              <a:t>Let’s first take a look at few known facts on</a:t>
            </a:r>
            <a:endParaRPr sz="1400">
              <a:latin typeface="Arial"/>
              <a:ea typeface="Arial"/>
              <a:cs typeface="Arial"/>
              <a:sym typeface="Arial"/>
            </a:endParaRPr>
          </a:p>
          <a:p>
            <a:pPr marL="0" lvl="0" indent="0" algn="ctr" rtl="0">
              <a:spcBef>
                <a:spcPts val="0"/>
              </a:spcBef>
              <a:spcAft>
                <a:spcPts val="0"/>
              </a:spcAft>
              <a:buClr>
                <a:schemeClr val="dk1"/>
              </a:buClr>
              <a:buFont typeface="Arial"/>
              <a:buNone/>
            </a:pPr>
            <a:r>
              <a:rPr lang="en-US" sz="3200" b="1">
                <a:latin typeface="Aharoni"/>
                <a:ea typeface="Aharoni"/>
                <a:cs typeface="Aharoni"/>
                <a:sym typeface="Aharoni"/>
              </a:rPr>
              <a:t>PLASTICS</a:t>
            </a:r>
            <a:endParaRPr sz="3200">
              <a:latin typeface="Aharoni"/>
              <a:ea typeface="Aharoni"/>
              <a:cs typeface="Aharoni"/>
              <a:sym typeface="Aharoni"/>
            </a:endParaRPr>
          </a:p>
          <a:p>
            <a:pPr marL="0" lvl="0" indent="0" algn="ctr" rtl="0">
              <a:spcBef>
                <a:spcPts val="0"/>
              </a:spcBef>
              <a:spcAft>
                <a:spcPts val="0"/>
              </a:spcAft>
              <a:buNone/>
            </a:pPr>
            <a:endParaRPr/>
          </a:p>
        </p:txBody>
      </p:sp>
      <p:sp>
        <p:nvSpPr>
          <p:cNvPr id="91" name="Google Shape;91;p12"/>
          <p:cNvSpPr/>
          <p:nvPr/>
        </p:nvSpPr>
        <p:spPr>
          <a:xfrm>
            <a:off x="1281675" y="2987700"/>
            <a:ext cx="1527600" cy="2013000"/>
          </a:xfrm>
          <a:prstGeom prst="wedgeRoundRectCallout">
            <a:avLst>
              <a:gd name="adj1" fmla="val 38870"/>
              <a:gd name="adj2" fmla="val 59020"/>
              <a:gd name="adj3" fmla="val 0"/>
            </a:avLst>
          </a:pr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400"/>
              <a:t>Invented in 1885.</a:t>
            </a:r>
            <a:endParaRPr sz="2400"/>
          </a:p>
        </p:txBody>
      </p:sp>
      <p:sp>
        <p:nvSpPr>
          <p:cNvPr id="92" name="Google Shape;92;p12"/>
          <p:cNvSpPr/>
          <p:nvPr/>
        </p:nvSpPr>
        <p:spPr>
          <a:xfrm>
            <a:off x="5992175" y="1259200"/>
            <a:ext cx="2402700" cy="2132100"/>
          </a:xfrm>
          <a:prstGeom prst="wedgeEllipseCallout">
            <a:avLst>
              <a:gd name="adj1" fmla="val -43867"/>
              <a:gd name="adj2" fmla="val 38933"/>
            </a:avLst>
          </a:prstGeom>
          <a:solidFill>
            <a:srgbClr val="B6D7A8"/>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2400">
                <a:solidFill>
                  <a:schemeClr val="dk1"/>
                </a:solidFill>
              </a:rPr>
              <a:t>Made from fossil fuels</a:t>
            </a:r>
            <a:endParaRPr sz="2400">
              <a:solidFill>
                <a:schemeClr val="dk1"/>
              </a:solidFill>
            </a:endParaRPr>
          </a:p>
        </p:txBody>
      </p:sp>
      <p:sp>
        <p:nvSpPr>
          <p:cNvPr id="93" name="Google Shape;93;p12"/>
          <p:cNvSpPr/>
          <p:nvPr/>
        </p:nvSpPr>
        <p:spPr>
          <a:xfrm>
            <a:off x="1388025" y="1768300"/>
            <a:ext cx="4325400" cy="1113900"/>
          </a:xfrm>
          <a:prstGeom prst="wedgeRectCallout">
            <a:avLst>
              <a:gd name="adj1" fmla="val 16511"/>
              <a:gd name="adj2" fmla="val 71678"/>
            </a:avLst>
          </a:prstGeom>
          <a:solidFill>
            <a:srgbClr val="D9EAD3"/>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2400">
                <a:solidFill>
                  <a:schemeClr val="dk1"/>
                </a:solidFill>
              </a:rPr>
              <a:t>Plastic is a synthetic polymer.</a:t>
            </a:r>
            <a:endParaRPr sz="2400">
              <a:solidFill>
                <a:schemeClr val="dk1"/>
              </a:solidFill>
            </a:endParaRPr>
          </a:p>
        </p:txBody>
      </p:sp>
      <p:sp>
        <p:nvSpPr>
          <p:cNvPr id="94" name="Google Shape;94;p12"/>
          <p:cNvSpPr/>
          <p:nvPr/>
        </p:nvSpPr>
        <p:spPr>
          <a:xfrm flipH="1">
            <a:off x="3116250" y="3298200"/>
            <a:ext cx="3530100" cy="1702500"/>
          </a:xfrm>
          <a:prstGeom prst="wedgeRoundRectCallout">
            <a:avLst>
              <a:gd name="adj1" fmla="val -20295"/>
              <a:gd name="adj2" fmla="val 61733"/>
              <a:gd name="adj3" fmla="val 0"/>
            </a:avLst>
          </a:prstGeom>
          <a:solidFill>
            <a:srgbClr val="D9EAD3"/>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2300" dirty="0">
                <a:solidFill>
                  <a:schemeClr val="dk1"/>
                </a:solidFill>
              </a:rPr>
              <a:t>Malleable, lightweight,</a:t>
            </a:r>
            <a:endParaRPr sz="2300" dirty="0">
              <a:solidFill>
                <a:schemeClr val="dk1"/>
              </a:solidFill>
            </a:endParaRPr>
          </a:p>
          <a:p>
            <a:r>
              <a:rPr lang="en-US" sz="2300" dirty="0">
                <a:solidFill>
                  <a:schemeClr val="dk1"/>
                </a:solidFill>
              </a:rPr>
              <a:t>transparent, unbreakable</a:t>
            </a:r>
            <a:endParaRPr sz="2300" dirty="0">
              <a:solidFill>
                <a:schemeClr val="dk1"/>
              </a:solidFill>
            </a:endParaRPr>
          </a:p>
        </p:txBody>
      </p:sp>
      <p:sp>
        <p:nvSpPr>
          <p:cNvPr id="95" name="Google Shape;95;p12"/>
          <p:cNvSpPr/>
          <p:nvPr/>
        </p:nvSpPr>
        <p:spPr>
          <a:xfrm>
            <a:off x="1388025" y="5274175"/>
            <a:ext cx="6192900" cy="807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3000"/>
              <a:t>  </a:t>
            </a:r>
            <a:r>
              <a:rPr lang="en-US" sz="2900" b="1"/>
              <a:t>BUT it is not BIODEGRADABLE.</a:t>
            </a:r>
            <a:endParaRPr sz="2900" b="1"/>
          </a:p>
        </p:txBody>
      </p:sp>
      <p:pic>
        <p:nvPicPr>
          <p:cNvPr id="2" name="Picture 1">
            <a:extLst>
              <a:ext uri="{FF2B5EF4-FFF2-40B4-BE49-F238E27FC236}">
                <a16:creationId xmlns:a16="http://schemas.microsoft.com/office/drawing/2014/main" id="{81DADDD7-A18D-494F-924B-233D54DC61DC}"/>
              </a:ext>
            </a:extLst>
          </p:cNvPr>
          <p:cNvPicPr>
            <a:picLocks noChangeAspect="1"/>
          </p:cNvPicPr>
          <p:nvPr/>
        </p:nvPicPr>
        <p:blipFill>
          <a:blip r:embed="rId3"/>
          <a:stretch>
            <a:fillRect/>
          </a:stretch>
        </p:blipFill>
        <p:spPr>
          <a:xfrm>
            <a:off x="430870" y="5359950"/>
            <a:ext cx="957155" cy="11766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10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fade">
                                      <p:cBhvr>
                                        <p:cTn id="12" dur="10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1"/>
                                        </p:tgtEl>
                                        <p:attrNameLst>
                                          <p:attrName>style.visibility</p:attrName>
                                        </p:attrNameLst>
                                      </p:cBhvr>
                                      <p:to>
                                        <p:strVal val="visible"/>
                                      </p:to>
                                    </p:set>
                                    <p:animEffect transition="in" filter="fade">
                                      <p:cBhvr>
                                        <p:cTn id="17" dur="1000"/>
                                        <p:tgtEl>
                                          <p:spTgt spid="9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fade">
                                      <p:cBhvr>
                                        <p:cTn id="22" dur="1000"/>
                                        <p:tgtEl>
                                          <p:spTgt spid="9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fade">
                                      <p:cBhvr>
                                        <p:cTn id="27" dur="1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3"/>
          <p:cNvSpPr txBox="1">
            <a:spLocks noGrp="1"/>
          </p:cNvSpPr>
          <p:nvPr>
            <p:ph type="title"/>
          </p:nvPr>
        </p:nvSpPr>
        <p:spPr>
          <a:xfrm>
            <a:off x="749030" y="321474"/>
            <a:ext cx="8093413" cy="104572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600"/>
              <a:buFont typeface="Aharoni"/>
              <a:buNone/>
            </a:pPr>
            <a:r>
              <a:rPr lang="en-US" sz="3300" b="1">
                <a:latin typeface="Aharoni"/>
                <a:ea typeface="Aharoni"/>
                <a:cs typeface="Aharoni"/>
                <a:sym typeface="Aharoni"/>
              </a:rPr>
              <a:t>Data that would make you think twice before using plastic</a:t>
            </a:r>
            <a:endParaRPr sz="3300" b="1">
              <a:latin typeface="Aharoni"/>
              <a:ea typeface="Aharoni"/>
              <a:cs typeface="Aharoni"/>
              <a:sym typeface="Aharoni"/>
            </a:endParaRPr>
          </a:p>
        </p:txBody>
      </p:sp>
      <p:sp>
        <p:nvSpPr>
          <p:cNvPr id="102" name="Google Shape;102;p13"/>
          <p:cNvSpPr txBox="1"/>
          <p:nvPr/>
        </p:nvSpPr>
        <p:spPr>
          <a:xfrm>
            <a:off x="531850" y="1277450"/>
            <a:ext cx="7839900" cy="416426"/>
          </a:xfrm>
          <a:prstGeom prst="rect">
            <a:avLst/>
          </a:prstGeom>
          <a:noFill/>
          <a:ln>
            <a:noFill/>
          </a:ln>
        </p:spPr>
        <p:txBody>
          <a:bodyPr spcFirstLastPara="1" wrap="square" lIns="91425" tIns="91425" rIns="91425" bIns="91425" anchor="t" anchorCtr="0">
            <a:noAutofit/>
          </a:bodyPr>
          <a:lstStyle/>
          <a:p>
            <a:pPr marL="0" marR="0" lvl="0" indent="0" algn="just" rtl="0">
              <a:spcBef>
                <a:spcPts val="0"/>
              </a:spcBef>
              <a:spcAft>
                <a:spcPts val="0"/>
              </a:spcAft>
              <a:buNone/>
            </a:pPr>
            <a:r>
              <a:rPr lang="en-US" sz="2200">
                <a:solidFill>
                  <a:schemeClr val="dk1"/>
                </a:solidFill>
              </a:rPr>
              <a:t>                       </a:t>
            </a:r>
            <a:r>
              <a:rPr lang="en-US" sz="2200" b="1">
                <a:solidFill>
                  <a:schemeClr val="dk1"/>
                </a:solidFill>
              </a:rPr>
              <a:t>Every year, the world-</a:t>
            </a:r>
            <a:endParaRPr sz="2200" b="1">
              <a:solidFill>
                <a:schemeClr val="dk1"/>
              </a:solidFill>
            </a:endParaRPr>
          </a:p>
          <a:p>
            <a:pPr marL="0" marR="0" lvl="0" indent="0" algn="just" rtl="0">
              <a:spcBef>
                <a:spcPts val="0"/>
              </a:spcBef>
              <a:spcAft>
                <a:spcPts val="0"/>
              </a:spcAft>
              <a:buNone/>
            </a:pPr>
            <a:endParaRPr sz="2200">
              <a:solidFill>
                <a:schemeClr val="dk1"/>
              </a:solidFill>
            </a:endParaRPr>
          </a:p>
          <a:p>
            <a:pPr marL="0" marR="0" lvl="0" indent="0" algn="just" rtl="0">
              <a:spcBef>
                <a:spcPts val="0"/>
              </a:spcBef>
              <a:spcAft>
                <a:spcPts val="0"/>
              </a:spcAft>
              <a:buNone/>
            </a:pPr>
            <a:endParaRPr sz="2200">
              <a:solidFill>
                <a:schemeClr val="dk1"/>
              </a:solidFill>
            </a:endParaRPr>
          </a:p>
          <a:p>
            <a:pPr marL="0" marR="0" lvl="0" indent="0" algn="just" rtl="0">
              <a:spcBef>
                <a:spcPts val="0"/>
              </a:spcBef>
              <a:spcAft>
                <a:spcPts val="0"/>
              </a:spcAft>
              <a:buNone/>
            </a:pPr>
            <a:endParaRPr sz="2200">
              <a:solidFill>
                <a:schemeClr val="dk1"/>
              </a:solidFill>
            </a:endParaRPr>
          </a:p>
          <a:p>
            <a:pPr marL="0" marR="0" lvl="0" indent="0" algn="just" rtl="0">
              <a:spcBef>
                <a:spcPts val="0"/>
              </a:spcBef>
              <a:spcAft>
                <a:spcPts val="0"/>
              </a:spcAft>
              <a:buNone/>
            </a:pPr>
            <a:endParaRPr sz="2200">
              <a:solidFill>
                <a:schemeClr val="dk1"/>
              </a:solidFill>
            </a:endParaRPr>
          </a:p>
          <a:p>
            <a:pPr marL="457200" marR="0" lvl="0" indent="0" algn="just" rtl="0">
              <a:spcBef>
                <a:spcPts val="0"/>
              </a:spcBef>
              <a:spcAft>
                <a:spcPts val="0"/>
              </a:spcAft>
              <a:buNone/>
            </a:pPr>
            <a:endParaRPr sz="2200">
              <a:solidFill>
                <a:schemeClr val="dk1"/>
              </a:solidFill>
            </a:endParaRPr>
          </a:p>
          <a:p>
            <a:pPr marL="457200" marR="0" lvl="0" indent="0" algn="just" rtl="0">
              <a:spcBef>
                <a:spcPts val="0"/>
              </a:spcBef>
              <a:spcAft>
                <a:spcPts val="0"/>
              </a:spcAft>
              <a:buNone/>
            </a:pPr>
            <a:endParaRPr sz="2200">
              <a:solidFill>
                <a:schemeClr val="dk1"/>
              </a:solidFill>
            </a:endParaRPr>
          </a:p>
          <a:p>
            <a:pPr marL="0" marR="0" lvl="0" indent="0" algn="ctr" rtl="0">
              <a:spcBef>
                <a:spcPts val="0"/>
              </a:spcBef>
              <a:spcAft>
                <a:spcPts val="0"/>
              </a:spcAft>
              <a:buNone/>
            </a:pPr>
            <a:endParaRPr sz="2200" b="1">
              <a:solidFill>
                <a:schemeClr val="dk1"/>
              </a:solidFill>
            </a:endParaRPr>
          </a:p>
          <a:p>
            <a:pPr marL="457200" marR="0" lvl="0" indent="0" algn="just" rtl="0">
              <a:spcBef>
                <a:spcPts val="0"/>
              </a:spcBef>
              <a:spcAft>
                <a:spcPts val="0"/>
              </a:spcAft>
              <a:buNone/>
            </a:pPr>
            <a:endParaRPr sz="2200">
              <a:solidFill>
                <a:schemeClr val="dk1"/>
              </a:solidFill>
            </a:endParaRPr>
          </a:p>
          <a:p>
            <a:pPr marL="457200" marR="0" lvl="0" indent="0" algn="just" rtl="0">
              <a:spcBef>
                <a:spcPts val="0"/>
              </a:spcBef>
              <a:spcAft>
                <a:spcPts val="0"/>
              </a:spcAft>
              <a:buNone/>
            </a:pPr>
            <a:endParaRPr sz="2200">
              <a:solidFill>
                <a:schemeClr val="dk1"/>
              </a:solidFill>
            </a:endParaRPr>
          </a:p>
          <a:p>
            <a:pPr marL="0" marR="0" lvl="0" indent="0" algn="just" rtl="0">
              <a:spcBef>
                <a:spcPts val="0"/>
              </a:spcBef>
              <a:spcAft>
                <a:spcPts val="0"/>
              </a:spcAft>
              <a:buNone/>
            </a:pPr>
            <a:endParaRPr sz="2200">
              <a:solidFill>
                <a:schemeClr val="dk1"/>
              </a:solidFill>
            </a:endParaRPr>
          </a:p>
        </p:txBody>
      </p:sp>
      <p:sp>
        <p:nvSpPr>
          <p:cNvPr id="103" name="Google Shape;103;p13"/>
          <p:cNvSpPr/>
          <p:nvPr/>
        </p:nvSpPr>
        <p:spPr>
          <a:xfrm>
            <a:off x="946725" y="1789088"/>
            <a:ext cx="6778500" cy="571500"/>
          </a:xfrm>
          <a:prstGeom prst="chevron">
            <a:avLst>
              <a:gd name="adj" fmla="val 50000"/>
            </a:avLst>
          </a:prstGeom>
          <a:solidFill>
            <a:srgbClr val="EA9999"/>
          </a:solidFill>
          <a:ln>
            <a:noFill/>
          </a:ln>
        </p:spPr>
        <p:txBody>
          <a:bodyPr spcFirstLastPara="1" wrap="square" lIns="91425" tIns="91425" rIns="91425" bIns="91425" anchor="ctr" anchorCtr="0">
            <a:noAutofit/>
          </a:bodyPr>
          <a:lstStyle/>
          <a:p>
            <a:pPr marL="457200" marR="0" lvl="0" indent="-368300" algn="just" rtl="0">
              <a:spcBef>
                <a:spcPts val="0"/>
              </a:spcBef>
              <a:spcAft>
                <a:spcPts val="0"/>
              </a:spcAft>
              <a:buClr>
                <a:schemeClr val="dk1"/>
              </a:buClr>
              <a:buSzPts val="2200"/>
              <a:buChar char="●"/>
            </a:pPr>
            <a:r>
              <a:rPr lang="en-US" sz="2200">
                <a:solidFill>
                  <a:schemeClr val="dk1"/>
                </a:solidFill>
              </a:rPr>
              <a:t>Produces 400 million tons of plastic.</a:t>
            </a:r>
            <a:endParaRPr/>
          </a:p>
        </p:txBody>
      </p:sp>
      <p:sp>
        <p:nvSpPr>
          <p:cNvPr id="104" name="Google Shape;104;p13"/>
          <p:cNvSpPr/>
          <p:nvPr/>
        </p:nvSpPr>
        <p:spPr>
          <a:xfrm>
            <a:off x="946725" y="2533613"/>
            <a:ext cx="6778500" cy="673200"/>
          </a:xfrm>
          <a:prstGeom prst="chevron">
            <a:avLst>
              <a:gd name="adj" fmla="val 50000"/>
            </a:avLst>
          </a:prstGeom>
          <a:solidFill>
            <a:srgbClr val="EA9999"/>
          </a:solidFill>
          <a:ln>
            <a:noFill/>
          </a:ln>
        </p:spPr>
        <p:txBody>
          <a:bodyPr spcFirstLastPara="1" wrap="square" lIns="91425" tIns="91425" rIns="91425" bIns="91425" anchor="ctr" anchorCtr="0">
            <a:noAutofit/>
          </a:bodyPr>
          <a:lstStyle/>
          <a:p>
            <a:pPr marL="457200" marR="0" lvl="0" indent="-368300" algn="just" rtl="0">
              <a:spcBef>
                <a:spcPts val="0"/>
              </a:spcBef>
              <a:spcAft>
                <a:spcPts val="0"/>
              </a:spcAft>
              <a:buClr>
                <a:schemeClr val="dk1"/>
              </a:buClr>
              <a:buSzPts val="2200"/>
              <a:buChar char="●"/>
            </a:pPr>
            <a:r>
              <a:rPr lang="en-US" sz="2200">
                <a:solidFill>
                  <a:schemeClr val="dk1"/>
                </a:solidFill>
              </a:rPr>
              <a:t>Out of which at least 8 million tons of plastic </a:t>
            </a:r>
            <a:endParaRPr sz="2200">
              <a:solidFill>
                <a:schemeClr val="dk1"/>
              </a:solidFill>
            </a:endParaRPr>
          </a:p>
          <a:p>
            <a:pPr marL="457200" marR="0" lvl="0" indent="0" algn="just" rtl="0">
              <a:spcBef>
                <a:spcPts val="0"/>
              </a:spcBef>
              <a:spcAft>
                <a:spcPts val="0"/>
              </a:spcAft>
              <a:buNone/>
            </a:pPr>
            <a:r>
              <a:rPr lang="en-US" sz="2200">
                <a:solidFill>
                  <a:schemeClr val="dk1"/>
                </a:solidFill>
              </a:rPr>
              <a:t>end up in the oceans.</a:t>
            </a:r>
            <a:endParaRPr sz="2200">
              <a:solidFill>
                <a:schemeClr val="dk1"/>
              </a:solidFill>
            </a:endParaRPr>
          </a:p>
        </p:txBody>
      </p:sp>
      <p:sp>
        <p:nvSpPr>
          <p:cNvPr id="105" name="Google Shape;105;p13"/>
          <p:cNvSpPr/>
          <p:nvPr/>
        </p:nvSpPr>
        <p:spPr>
          <a:xfrm>
            <a:off x="946725" y="3379813"/>
            <a:ext cx="6778500" cy="571500"/>
          </a:xfrm>
          <a:prstGeom prst="chevron">
            <a:avLst>
              <a:gd name="adj" fmla="val 50000"/>
            </a:avLst>
          </a:prstGeom>
          <a:solidFill>
            <a:srgbClr val="EA9999"/>
          </a:solidFill>
          <a:ln>
            <a:noFill/>
          </a:ln>
        </p:spPr>
        <p:txBody>
          <a:bodyPr spcFirstLastPara="1" wrap="square" lIns="91425" tIns="91425" rIns="91425" bIns="91425" anchor="ctr" anchorCtr="0">
            <a:noAutofit/>
          </a:bodyPr>
          <a:lstStyle/>
          <a:p>
            <a:pPr marL="457200" marR="0" lvl="0" indent="-368300" algn="just" rtl="0">
              <a:spcBef>
                <a:spcPts val="0"/>
              </a:spcBef>
              <a:spcAft>
                <a:spcPts val="0"/>
              </a:spcAft>
              <a:buClr>
                <a:schemeClr val="dk1"/>
              </a:buClr>
              <a:buSzPts val="2200"/>
              <a:buChar char="●"/>
            </a:pPr>
            <a:r>
              <a:rPr lang="en-US" sz="2200">
                <a:solidFill>
                  <a:schemeClr val="dk1"/>
                </a:solidFill>
              </a:rPr>
              <a:t>Uses 500 million plastic bags.</a:t>
            </a:r>
            <a:endParaRPr sz="2200">
              <a:solidFill>
                <a:schemeClr val="dk1"/>
              </a:solidFill>
            </a:endParaRPr>
          </a:p>
        </p:txBody>
      </p:sp>
      <p:sp>
        <p:nvSpPr>
          <p:cNvPr id="106" name="Google Shape;106;p13"/>
          <p:cNvSpPr/>
          <p:nvPr/>
        </p:nvSpPr>
        <p:spPr>
          <a:xfrm>
            <a:off x="804200" y="4187825"/>
            <a:ext cx="7726800" cy="673200"/>
          </a:xfrm>
          <a:prstGeom prst="rect">
            <a:avLst/>
          </a:prstGeom>
          <a:solidFill>
            <a:srgbClr val="9FC5E8"/>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US" sz="2200" b="1">
                <a:solidFill>
                  <a:schemeClr val="dk1"/>
                </a:solidFill>
              </a:rPr>
              <a:t>In the last decade, we produced more plastic than in </a:t>
            </a:r>
            <a:endParaRPr sz="2200" b="1">
              <a:solidFill>
                <a:schemeClr val="dk1"/>
              </a:solidFill>
            </a:endParaRPr>
          </a:p>
          <a:p>
            <a:pPr marL="0" marR="0" lvl="0" indent="0" algn="ctr" rtl="0">
              <a:spcBef>
                <a:spcPts val="0"/>
              </a:spcBef>
              <a:spcAft>
                <a:spcPts val="0"/>
              </a:spcAft>
              <a:buClr>
                <a:schemeClr val="dk1"/>
              </a:buClr>
              <a:buSzPts val="1100"/>
              <a:buFont typeface="Arial"/>
              <a:buNone/>
            </a:pPr>
            <a:r>
              <a:rPr lang="en-US" sz="2200" b="1">
                <a:solidFill>
                  <a:schemeClr val="dk1"/>
                </a:solidFill>
              </a:rPr>
              <a:t>the whole last century.</a:t>
            </a:r>
            <a:endParaRPr sz="2200">
              <a:solidFill>
                <a:schemeClr val="dk1"/>
              </a:solidFill>
            </a:endParaRPr>
          </a:p>
        </p:txBody>
      </p:sp>
      <p:sp>
        <p:nvSpPr>
          <p:cNvPr id="107" name="Google Shape;107;p13"/>
          <p:cNvSpPr/>
          <p:nvPr/>
        </p:nvSpPr>
        <p:spPr>
          <a:xfrm>
            <a:off x="804200" y="5046295"/>
            <a:ext cx="7726800" cy="792000"/>
          </a:xfrm>
          <a:prstGeom prst="rect">
            <a:avLst/>
          </a:prstGeom>
          <a:solidFill>
            <a:srgbClr val="6FA8DC"/>
          </a:solidFill>
          <a:ln>
            <a:noFill/>
          </a:ln>
        </p:spPr>
        <p:txBody>
          <a:bodyPr spcFirstLastPara="1" wrap="square" lIns="91425" tIns="91425" rIns="91425" bIns="91425" anchor="ctr" anchorCtr="0">
            <a:noAutofit/>
          </a:bodyPr>
          <a:lstStyle/>
          <a:p>
            <a:pPr algn="just"/>
            <a:endParaRPr lang="en-US" sz="2200" b="1" dirty="0">
              <a:solidFill>
                <a:schemeClr val="dk1"/>
              </a:solidFill>
            </a:endParaRPr>
          </a:p>
          <a:p>
            <a:pPr marL="0" marR="0" lvl="0" indent="0" algn="just">
              <a:spcBef>
                <a:spcPts val="0"/>
              </a:spcBef>
              <a:spcAft>
                <a:spcPts val="0"/>
              </a:spcAft>
              <a:buNone/>
            </a:pPr>
            <a:r>
              <a:rPr lang="en-US" sz="2200" b="1" dirty="0">
                <a:solidFill>
                  <a:schemeClr val="dk1"/>
                </a:solidFill>
              </a:rPr>
              <a:t>India alone consumed 17.8 million tons of plastic in 2017.</a:t>
            </a:r>
            <a:endParaRPr sz="2200" b="1" dirty="0">
              <a:solidFill>
                <a:schemeClr val="dk1"/>
              </a:solidFill>
            </a:endParaRPr>
          </a:p>
          <a:p>
            <a:pPr marL="914400" marR="0" lvl="0" indent="0" algn="just" rtl="0">
              <a:spcBef>
                <a:spcPts val="0"/>
              </a:spcBef>
              <a:spcAft>
                <a:spcPts val="0"/>
              </a:spcAft>
              <a:buClr>
                <a:schemeClr val="dk1"/>
              </a:buClr>
              <a:buSzPts val="1100"/>
              <a:buFont typeface="Arial"/>
              <a:buNone/>
            </a:pPr>
            <a:endParaRPr sz="2200" b="1">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5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10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4"/>
                                        </p:tgtEl>
                                        <p:attrNameLst>
                                          <p:attrName>style.visibility</p:attrName>
                                        </p:attrNameLst>
                                      </p:cBhvr>
                                      <p:to>
                                        <p:strVal val="visible"/>
                                      </p:to>
                                    </p:set>
                                    <p:animEffect transition="in" filter="fade">
                                      <p:cBhvr>
                                        <p:cTn id="17" dur="1000"/>
                                        <p:tgtEl>
                                          <p:spTgt spid="10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5"/>
                                        </p:tgtEl>
                                        <p:attrNameLst>
                                          <p:attrName>style.visibility</p:attrName>
                                        </p:attrNameLst>
                                      </p:cBhvr>
                                      <p:to>
                                        <p:strVal val="visible"/>
                                      </p:to>
                                    </p:set>
                                    <p:animEffect transition="in" filter="fade">
                                      <p:cBhvr>
                                        <p:cTn id="22" dur="1000"/>
                                        <p:tgtEl>
                                          <p:spTgt spid="10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fade">
                                      <p:cBhvr>
                                        <p:cTn id="27" dur="1000"/>
                                        <p:tgtEl>
                                          <p:spTgt spid="10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7"/>
                                        </p:tgtEl>
                                        <p:attrNameLst>
                                          <p:attrName>style.visibility</p:attrName>
                                        </p:attrNameLst>
                                      </p:cBhvr>
                                      <p:to>
                                        <p:strVal val="visible"/>
                                      </p:to>
                                    </p:set>
                                    <p:animEffect transition="in" filter="fade">
                                      <p:cBhvr>
                                        <p:cTn id="32" dur="1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DC307-3C1F-4564-8887-F291AA9FC500}"/>
              </a:ext>
            </a:extLst>
          </p:cNvPr>
          <p:cNvSpPr>
            <a:spLocks noGrp="1"/>
          </p:cNvSpPr>
          <p:nvPr>
            <p:ph type="title"/>
          </p:nvPr>
        </p:nvSpPr>
        <p:spPr>
          <a:xfrm>
            <a:off x="885217" y="1072306"/>
            <a:ext cx="7558392" cy="1327825"/>
          </a:xfrm>
          <a:ln>
            <a:solidFill>
              <a:schemeClr val="tx1"/>
            </a:solidFill>
          </a:ln>
        </p:spPr>
        <p:txBody>
          <a:bodyPr/>
          <a:lstStyle/>
          <a:p>
            <a:r>
              <a:rPr lang="en-US" dirty="0"/>
              <a:t>How many of you go to coffee houses/cafés?</a:t>
            </a:r>
          </a:p>
        </p:txBody>
      </p:sp>
      <p:sp>
        <p:nvSpPr>
          <p:cNvPr id="13" name="TextBox 12">
            <a:extLst>
              <a:ext uri="{FF2B5EF4-FFF2-40B4-BE49-F238E27FC236}">
                <a16:creationId xmlns:a16="http://schemas.microsoft.com/office/drawing/2014/main" id="{77917C20-ECBD-4CC1-9F1F-529169C330C0}"/>
              </a:ext>
            </a:extLst>
          </p:cNvPr>
          <p:cNvSpPr txBox="1"/>
          <p:nvPr/>
        </p:nvSpPr>
        <p:spPr>
          <a:xfrm>
            <a:off x="2127317" y="3226543"/>
            <a:ext cx="4961106" cy="1569660"/>
          </a:xfrm>
          <a:prstGeom prst="rect">
            <a:avLst/>
          </a:prstGeom>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cs typeface="Arial"/>
              </a:rPr>
              <a:t>How many of you ask them not to give a straw or the coffee cup lid?</a:t>
            </a:r>
            <a:endParaRPr lang="en-US"/>
          </a:p>
        </p:txBody>
      </p:sp>
      <p:pic>
        <p:nvPicPr>
          <p:cNvPr id="4" name="Picture 3">
            <a:extLst>
              <a:ext uri="{FF2B5EF4-FFF2-40B4-BE49-F238E27FC236}">
                <a16:creationId xmlns:a16="http://schemas.microsoft.com/office/drawing/2014/main" id="{4EB47684-DC4C-45FA-880D-0CC376CD6016}"/>
              </a:ext>
            </a:extLst>
          </p:cNvPr>
          <p:cNvPicPr>
            <a:picLocks noChangeAspect="1"/>
          </p:cNvPicPr>
          <p:nvPr/>
        </p:nvPicPr>
        <p:blipFill>
          <a:blip r:embed="rId2"/>
          <a:stretch>
            <a:fillRect/>
          </a:stretch>
        </p:blipFill>
        <p:spPr>
          <a:xfrm>
            <a:off x="885217" y="4982547"/>
            <a:ext cx="954984" cy="1171922"/>
          </a:xfrm>
          <a:prstGeom prst="rect">
            <a:avLst/>
          </a:prstGeom>
        </p:spPr>
      </p:pic>
    </p:spTree>
    <p:extLst>
      <p:ext uri="{BB962C8B-B14F-4D97-AF65-F5344CB8AC3E}">
        <p14:creationId xmlns:p14="http://schemas.microsoft.com/office/powerpoint/2010/main" val="287512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DC307-3C1F-4564-8887-F291AA9FC500}"/>
              </a:ext>
            </a:extLst>
          </p:cNvPr>
          <p:cNvSpPr>
            <a:spLocks noGrp="1"/>
          </p:cNvSpPr>
          <p:nvPr>
            <p:ph type="title"/>
          </p:nvPr>
        </p:nvSpPr>
        <p:spPr>
          <a:xfrm>
            <a:off x="885217" y="1072306"/>
            <a:ext cx="7558392" cy="1327825"/>
          </a:xfrm>
          <a:ln>
            <a:solidFill>
              <a:schemeClr val="tx1"/>
            </a:solidFill>
          </a:ln>
        </p:spPr>
        <p:txBody>
          <a:bodyPr/>
          <a:lstStyle/>
          <a:p>
            <a:r>
              <a:rPr lang="en-US" dirty="0"/>
              <a:t>How many of you order food online?</a:t>
            </a:r>
          </a:p>
        </p:txBody>
      </p:sp>
      <p:sp>
        <p:nvSpPr>
          <p:cNvPr id="13" name="TextBox 12">
            <a:extLst>
              <a:ext uri="{FF2B5EF4-FFF2-40B4-BE49-F238E27FC236}">
                <a16:creationId xmlns:a16="http://schemas.microsoft.com/office/drawing/2014/main" id="{77917C20-ECBD-4CC1-9F1F-529169C330C0}"/>
              </a:ext>
            </a:extLst>
          </p:cNvPr>
          <p:cNvSpPr txBox="1"/>
          <p:nvPr/>
        </p:nvSpPr>
        <p:spPr>
          <a:xfrm>
            <a:off x="2127317" y="3226543"/>
            <a:ext cx="4961106" cy="1569660"/>
          </a:xfrm>
          <a:prstGeom prst="rect">
            <a:avLst/>
          </a:prstGeom>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cs typeface="Arial"/>
              </a:rPr>
              <a:t>How many of you ask them not to give plastic forks and spoons?</a:t>
            </a:r>
            <a:endParaRPr lang="en-US" dirty="0"/>
          </a:p>
        </p:txBody>
      </p:sp>
      <p:pic>
        <p:nvPicPr>
          <p:cNvPr id="3" name="Picture 2">
            <a:extLst>
              <a:ext uri="{FF2B5EF4-FFF2-40B4-BE49-F238E27FC236}">
                <a16:creationId xmlns:a16="http://schemas.microsoft.com/office/drawing/2014/main" id="{5975DBE3-DE02-4697-8D70-01CEEC45549C}"/>
              </a:ext>
            </a:extLst>
          </p:cNvPr>
          <p:cNvPicPr>
            <a:picLocks noChangeAspect="1"/>
          </p:cNvPicPr>
          <p:nvPr/>
        </p:nvPicPr>
        <p:blipFill>
          <a:blip r:embed="rId2"/>
          <a:stretch>
            <a:fillRect/>
          </a:stretch>
        </p:blipFill>
        <p:spPr>
          <a:xfrm>
            <a:off x="781055" y="5080032"/>
            <a:ext cx="957155" cy="1176630"/>
          </a:xfrm>
          <a:prstGeom prst="rect">
            <a:avLst/>
          </a:prstGeom>
        </p:spPr>
      </p:pic>
    </p:spTree>
    <p:extLst>
      <p:ext uri="{BB962C8B-B14F-4D97-AF65-F5344CB8AC3E}">
        <p14:creationId xmlns:p14="http://schemas.microsoft.com/office/powerpoint/2010/main" val="97993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DC307-3C1F-4564-8887-F291AA9FC500}"/>
              </a:ext>
            </a:extLst>
          </p:cNvPr>
          <p:cNvSpPr>
            <a:spLocks noGrp="1"/>
          </p:cNvSpPr>
          <p:nvPr>
            <p:ph type="title"/>
          </p:nvPr>
        </p:nvSpPr>
        <p:spPr>
          <a:xfrm>
            <a:off x="885217" y="1072306"/>
            <a:ext cx="7558392" cy="1327825"/>
          </a:xfrm>
          <a:ln>
            <a:solidFill>
              <a:schemeClr val="tx1"/>
            </a:solidFill>
          </a:ln>
        </p:spPr>
        <p:txBody>
          <a:bodyPr/>
          <a:lstStyle/>
          <a:p>
            <a:r>
              <a:rPr lang="en-US" dirty="0"/>
              <a:t>How many of you go out to buy groceries and vegetables?</a:t>
            </a:r>
          </a:p>
        </p:txBody>
      </p:sp>
      <p:sp>
        <p:nvSpPr>
          <p:cNvPr id="13" name="TextBox 12">
            <a:extLst>
              <a:ext uri="{FF2B5EF4-FFF2-40B4-BE49-F238E27FC236}">
                <a16:creationId xmlns:a16="http://schemas.microsoft.com/office/drawing/2014/main" id="{77917C20-ECBD-4CC1-9F1F-529169C330C0}"/>
              </a:ext>
            </a:extLst>
          </p:cNvPr>
          <p:cNvSpPr txBox="1"/>
          <p:nvPr/>
        </p:nvSpPr>
        <p:spPr>
          <a:xfrm>
            <a:off x="2127317" y="3226543"/>
            <a:ext cx="4961106" cy="2062103"/>
          </a:xfrm>
          <a:prstGeom prst="rect">
            <a:avLst/>
          </a:prstGeom>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cs typeface="Arial"/>
              </a:rPr>
              <a:t>How many of you take your own cloth bags and refuse to take the plastic bags?</a:t>
            </a:r>
            <a:endParaRPr lang="en-US" dirty="0"/>
          </a:p>
        </p:txBody>
      </p:sp>
      <p:pic>
        <p:nvPicPr>
          <p:cNvPr id="3" name="Picture 2">
            <a:extLst>
              <a:ext uri="{FF2B5EF4-FFF2-40B4-BE49-F238E27FC236}">
                <a16:creationId xmlns:a16="http://schemas.microsoft.com/office/drawing/2014/main" id="{EA84F710-A32F-48E0-8C80-B5C3012308E4}"/>
              </a:ext>
            </a:extLst>
          </p:cNvPr>
          <p:cNvPicPr>
            <a:picLocks noChangeAspect="1"/>
          </p:cNvPicPr>
          <p:nvPr/>
        </p:nvPicPr>
        <p:blipFill>
          <a:blip r:embed="rId2"/>
          <a:stretch>
            <a:fillRect/>
          </a:stretch>
        </p:blipFill>
        <p:spPr>
          <a:xfrm>
            <a:off x="885217" y="4968065"/>
            <a:ext cx="957155" cy="1176630"/>
          </a:xfrm>
          <a:prstGeom prst="rect">
            <a:avLst/>
          </a:prstGeom>
        </p:spPr>
      </p:pic>
    </p:spTree>
    <p:extLst>
      <p:ext uri="{BB962C8B-B14F-4D97-AF65-F5344CB8AC3E}">
        <p14:creationId xmlns:p14="http://schemas.microsoft.com/office/powerpoint/2010/main" val="317414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4"/>
          <p:cNvSpPr txBox="1"/>
          <p:nvPr/>
        </p:nvSpPr>
        <p:spPr>
          <a:xfrm>
            <a:off x="2046287" y="5994400"/>
            <a:ext cx="5259387"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13" name="Google Shape;113;p14"/>
          <p:cNvSpPr txBox="1"/>
          <p:nvPr/>
        </p:nvSpPr>
        <p:spPr>
          <a:xfrm>
            <a:off x="825500" y="457200"/>
            <a:ext cx="7481887" cy="708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000"/>
              <a:buFont typeface="Arial"/>
              <a:buNone/>
            </a:pPr>
            <a:r>
              <a:rPr lang="en-US" sz="4000" b="1" i="0" u="none">
                <a:solidFill>
                  <a:schemeClr val="dk1"/>
                </a:solidFill>
                <a:latin typeface="Arial"/>
                <a:ea typeface="Arial"/>
                <a:cs typeface="Arial"/>
                <a:sym typeface="Arial"/>
              </a:rPr>
              <a:t>What can we do?</a:t>
            </a:r>
            <a:endParaRPr/>
          </a:p>
        </p:txBody>
      </p:sp>
      <p:pic>
        <p:nvPicPr>
          <p:cNvPr id="114" name="Google Shape;114;p14"/>
          <p:cNvPicPr preferRelativeResize="0"/>
          <p:nvPr/>
        </p:nvPicPr>
        <p:blipFill rotWithShape="1">
          <a:blip r:embed="rId3">
            <a:alphaModFix/>
          </a:blip>
          <a:srcRect/>
          <a:stretch/>
        </p:blipFill>
        <p:spPr>
          <a:xfrm>
            <a:off x="781050" y="1524000"/>
            <a:ext cx="7442200" cy="3902075"/>
          </a:xfrm>
          <a:prstGeom prst="rect">
            <a:avLst/>
          </a:prstGeom>
          <a:noFill/>
          <a:ln>
            <a:noFill/>
          </a:ln>
        </p:spPr>
      </p:pic>
      <p:pic>
        <p:nvPicPr>
          <p:cNvPr id="2" name="Picture 1">
            <a:extLst>
              <a:ext uri="{FF2B5EF4-FFF2-40B4-BE49-F238E27FC236}">
                <a16:creationId xmlns:a16="http://schemas.microsoft.com/office/drawing/2014/main" id="{90094487-7D6A-4928-93DE-06DD80FC30EC}"/>
              </a:ext>
            </a:extLst>
          </p:cNvPr>
          <p:cNvPicPr>
            <a:picLocks noChangeAspect="1"/>
          </p:cNvPicPr>
          <p:nvPr/>
        </p:nvPicPr>
        <p:blipFill>
          <a:blip r:embed="rId4"/>
          <a:stretch>
            <a:fillRect/>
          </a:stretch>
        </p:blipFill>
        <p:spPr>
          <a:xfrm>
            <a:off x="781050" y="5334000"/>
            <a:ext cx="957155" cy="117663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5"/>
          <p:cNvSpPr txBox="1"/>
          <p:nvPr/>
        </p:nvSpPr>
        <p:spPr>
          <a:xfrm>
            <a:off x="751050" y="628737"/>
            <a:ext cx="748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000"/>
              <a:buFont typeface="Arial"/>
              <a:buNone/>
            </a:pPr>
            <a:r>
              <a:rPr lang="en-US" sz="4000" b="1" i="0" u="none">
                <a:solidFill>
                  <a:schemeClr val="dk1"/>
                </a:solidFill>
                <a:latin typeface="Arial"/>
                <a:ea typeface="Arial"/>
                <a:cs typeface="Arial"/>
                <a:sym typeface="Arial"/>
              </a:rPr>
              <a:t>What do the rules say?</a:t>
            </a:r>
            <a:endParaRPr/>
          </a:p>
        </p:txBody>
      </p:sp>
      <p:sp>
        <p:nvSpPr>
          <p:cNvPr id="120" name="Google Shape;120;p15"/>
          <p:cNvSpPr/>
          <p:nvPr/>
        </p:nvSpPr>
        <p:spPr>
          <a:xfrm>
            <a:off x="607175" y="1839575"/>
            <a:ext cx="2589600" cy="8289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100">
                <a:solidFill>
                  <a:srgbClr val="FFFFFF"/>
                </a:solidFill>
              </a:rPr>
              <a:t>Source segregation mandatory</a:t>
            </a:r>
            <a:endParaRPr sz="2100">
              <a:solidFill>
                <a:srgbClr val="FFFFFF"/>
              </a:solidFill>
            </a:endParaRPr>
          </a:p>
        </p:txBody>
      </p:sp>
      <p:sp>
        <p:nvSpPr>
          <p:cNvPr id="121" name="Google Shape;121;p15"/>
          <p:cNvSpPr/>
          <p:nvPr/>
        </p:nvSpPr>
        <p:spPr>
          <a:xfrm>
            <a:off x="2387225" y="2748400"/>
            <a:ext cx="2679300" cy="8289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100">
                <a:solidFill>
                  <a:srgbClr val="FFFFFF"/>
                </a:solidFill>
              </a:rPr>
              <a:t>No open disposal, no burning</a:t>
            </a:r>
            <a:endParaRPr sz="2100">
              <a:solidFill>
                <a:srgbClr val="FFFFFF"/>
              </a:solidFill>
            </a:endParaRPr>
          </a:p>
        </p:txBody>
      </p:sp>
      <p:sp>
        <p:nvSpPr>
          <p:cNvPr id="122" name="Google Shape;122;p15"/>
          <p:cNvSpPr/>
          <p:nvPr/>
        </p:nvSpPr>
        <p:spPr>
          <a:xfrm>
            <a:off x="3827025" y="3724152"/>
            <a:ext cx="2589600" cy="8289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100">
                <a:solidFill>
                  <a:srgbClr val="FFFFFF"/>
                </a:solidFill>
              </a:rPr>
              <a:t>Process wet waste within the premises</a:t>
            </a:r>
            <a:endParaRPr sz="2100">
              <a:solidFill>
                <a:srgbClr val="FFFFFF"/>
              </a:solidFill>
            </a:endParaRPr>
          </a:p>
        </p:txBody>
      </p:sp>
      <p:sp>
        <p:nvSpPr>
          <p:cNvPr id="123" name="Google Shape;123;p15"/>
          <p:cNvSpPr/>
          <p:nvPr/>
        </p:nvSpPr>
        <p:spPr>
          <a:xfrm>
            <a:off x="5354275" y="4699900"/>
            <a:ext cx="2589600" cy="8943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100">
                <a:solidFill>
                  <a:srgbClr val="FFFFFF"/>
                </a:solidFill>
              </a:rPr>
              <a:t>Penalty on non-compliance</a:t>
            </a:r>
            <a:endParaRPr sz="2100">
              <a:solidFill>
                <a:srgbClr val="FFFFFF"/>
              </a:solidFill>
            </a:endParaRPr>
          </a:p>
        </p:txBody>
      </p:sp>
      <p:pic>
        <p:nvPicPr>
          <p:cNvPr id="2" name="Picture 1">
            <a:extLst>
              <a:ext uri="{FF2B5EF4-FFF2-40B4-BE49-F238E27FC236}">
                <a16:creationId xmlns:a16="http://schemas.microsoft.com/office/drawing/2014/main" id="{1923D43D-7496-492E-BC9C-55AF0466C10E}"/>
              </a:ext>
            </a:extLst>
          </p:cNvPr>
          <p:cNvPicPr>
            <a:picLocks noChangeAspect="1"/>
          </p:cNvPicPr>
          <p:nvPr/>
        </p:nvPicPr>
        <p:blipFill>
          <a:blip r:embed="rId3"/>
          <a:stretch>
            <a:fillRect/>
          </a:stretch>
        </p:blipFill>
        <p:spPr>
          <a:xfrm>
            <a:off x="944820" y="5005885"/>
            <a:ext cx="957155" cy="11766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1000"/>
                                        <p:tgtEl>
                                          <p:spTgt spid="1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fade">
                                      <p:cBhvr>
                                        <p:cTn id="12" dur="1000"/>
                                        <p:tgtEl>
                                          <p:spTgt spid="1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
                                        </p:tgtEl>
                                        <p:attrNameLst>
                                          <p:attrName>style.visibility</p:attrName>
                                        </p:attrNameLst>
                                      </p:cBhvr>
                                      <p:to>
                                        <p:strVal val="visible"/>
                                      </p:to>
                                    </p:set>
                                    <p:animEffect transition="in" filter="fade">
                                      <p:cBhvr>
                                        <p:cTn id="17" dur="1000"/>
                                        <p:tgtEl>
                                          <p:spTgt spid="1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3"/>
                                        </p:tgtEl>
                                        <p:attrNameLst>
                                          <p:attrName>style.visibility</p:attrName>
                                        </p:attrNameLst>
                                      </p:cBhvr>
                                      <p:to>
                                        <p:strVal val="visible"/>
                                      </p:to>
                                    </p:set>
                                    <p:animEffect transition="in" filter="fade">
                                      <p:cBhvr>
                                        <p:cTn id="22"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6"/>
          <p:cNvSpPr txBox="1"/>
          <p:nvPr/>
        </p:nvSpPr>
        <p:spPr>
          <a:xfrm>
            <a:off x="2046287" y="5994400"/>
            <a:ext cx="5259387"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29" name="Google Shape;129;p16"/>
          <p:cNvSpPr txBox="1"/>
          <p:nvPr/>
        </p:nvSpPr>
        <p:spPr>
          <a:xfrm>
            <a:off x="825500" y="649287"/>
            <a:ext cx="7481887" cy="708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000"/>
              <a:buFont typeface="Arial"/>
              <a:buNone/>
            </a:pPr>
            <a:r>
              <a:rPr lang="en-US" sz="4000" b="1" i="0" u="none">
                <a:solidFill>
                  <a:schemeClr val="dk1"/>
                </a:solidFill>
                <a:latin typeface="Arial"/>
                <a:ea typeface="Arial"/>
                <a:cs typeface="Arial"/>
                <a:sym typeface="Arial"/>
              </a:rPr>
              <a:t>How to segregate?</a:t>
            </a:r>
            <a:endParaRPr/>
          </a:p>
        </p:txBody>
      </p:sp>
      <p:pic>
        <p:nvPicPr>
          <p:cNvPr id="131" name="Google Shape;131;p16"/>
          <p:cNvPicPr preferRelativeResize="0"/>
          <p:nvPr/>
        </p:nvPicPr>
        <p:blipFill rotWithShape="1">
          <a:blip r:embed="rId3">
            <a:alphaModFix/>
          </a:blip>
          <a:srcRect/>
          <a:stretch/>
        </p:blipFill>
        <p:spPr>
          <a:xfrm>
            <a:off x="698500" y="2130425"/>
            <a:ext cx="1208087" cy="1798637"/>
          </a:xfrm>
          <a:prstGeom prst="rect">
            <a:avLst/>
          </a:prstGeom>
          <a:noFill/>
          <a:ln>
            <a:noFill/>
          </a:ln>
        </p:spPr>
      </p:pic>
      <p:pic>
        <p:nvPicPr>
          <p:cNvPr id="132" name="Google Shape;132;p16"/>
          <p:cNvPicPr preferRelativeResize="0"/>
          <p:nvPr/>
        </p:nvPicPr>
        <p:blipFill rotWithShape="1">
          <a:blip r:embed="rId4">
            <a:alphaModFix/>
          </a:blip>
          <a:srcRect/>
          <a:stretch/>
        </p:blipFill>
        <p:spPr>
          <a:xfrm>
            <a:off x="4886325" y="2146300"/>
            <a:ext cx="1173162" cy="1755775"/>
          </a:xfrm>
          <a:prstGeom prst="rect">
            <a:avLst/>
          </a:prstGeom>
          <a:noFill/>
          <a:ln>
            <a:noFill/>
          </a:ln>
        </p:spPr>
      </p:pic>
      <p:pic>
        <p:nvPicPr>
          <p:cNvPr id="133" name="Google Shape;133;p16"/>
          <p:cNvPicPr preferRelativeResize="0"/>
          <p:nvPr/>
        </p:nvPicPr>
        <p:blipFill rotWithShape="1">
          <a:blip r:embed="rId5">
            <a:alphaModFix/>
          </a:blip>
          <a:srcRect/>
          <a:stretch/>
        </p:blipFill>
        <p:spPr>
          <a:xfrm>
            <a:off x="2670175" y="2149475"/>
            <a:ext cx="1163637" cy="1774825"/>
          </a:xfrm>
          <a:prstGeom prst="rect">
            <a:avLst/>
          </a:prstGeom>
          <a:noFill/>
          <a:ln>
            <a:noFill/>
          </a:ln>
        </p:spPr>
      </p:pic>
      <p:sp>
        <p:nvSpPr>
          <p:cNvPr id="134" name="Google Shape;134;p16"/>
          <p:cNvSpPr txBox="1"/>
          <p:nvPr/>
        </p:nvSpPr>
        <p:spPr>
          <a:xfrm>
            <a:off x="698500" y="4122737"/>
            <a:ext cx="1208087" cy="739775"/>
          </a:xfrm>
          <a:prstGeom prst="rect">
            <a:avLst/>
          </a:prstGeom>
          <a:solidFill>
            <a:srgbClr val="9BBB59"/>
          </a:solidFill>
          <a:ln>
            <a:noFill/>
          </a:ln>
          <a:effectLst>
            <a:outerShdw blurRad="63500" dist="38100" dir="2700000">
              <a:srgbClr val="000000">
                <a:alpha val="39607"/>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800"/>
              <a:buFont typeface="Trebuchet MS"/>
              <a:buNone/>
            </a:pPr>
            <a:r>
              <a:rPr lang="en-US" sz="1800" b="1" i="0" u="none">
                <a:solidFill>
                  <a:schemeClr val="dk1"/>
                </a:solidFill>
                <a:latin typeface="Trebuchet MS"/>
                <a:ea typeface="Trebuchet MS"/>
                <a:cs typeface="Trebuchet MS"/>
                <a:sym typeface="Trebuchet MS"/>
              </a:rPr>
              <a:t>WET</a:t>
            </a:r>
            <a:endParaRPr/>
          </a:p>
          <a:p>
            <a:pPr marL="0" marR="0" lvl="0" indent="0" algn="ctr" rtl="0">
              <a:lnSpc>
                <a:spcPct val="100000"/>
              </a:lnSpc>
              <a:spcBef>
                <a:spcPts val="0"/>
              </a:spcBef>
              <a:spcAft>
                <a:spcPts val="0"/>
              </a:spcAft>
              <a:buClr>
                <a:schemeClr val="dk1"/>
              </a:buClr>
              <a:buSzPts val="1800"/>
              <a:buFont typeface="Trebuchet MS"/>
              <a:buNone/>
            </a:pPr>
            <a:r>
              <a:rPr lang="en-US" sz="1800" b="1" i="0" u="none">
                <a:solidFill>
                  <a:schemeClr val="dk1"/>
                </a:solidFill>
                <a:latin typeface="Trebuchet MS"/>
                <a:ea typeface="Trebuchet MS"/>
                <a:cs typeface="Trebuchet MS"/>
                <a:sym typeface="Trebuchet MS"/>
              </a:rPr>
              <a:t>WASTE</a:t>
            </a:r>
            <a:endParaRPr/>
          </a:p>
        </p:txBody>
      </p:sp>
      <p:sp>
        <p:nvSpPr>
          <p:cNvPr id="136" name="Google Shape;136;p16"/>
          <p:cNvSpPr txBox="1"/>
          <p:nvPr/>
        </p:nvSpPr>
        <p:spPr>
          <a:xfrm>
            <a:off x="2300287" y="4130675"/>
            <a:ext cx="1995487" cy="1016000"/>
          </a:xfrm>
          <a:prstGeom prst="rect">
            <a:avLst/>
          </a:prstGeom>
          <a:solidFill>
            <a:srgbClr val="9BBB59"/>
          </a:solidFill>
          <a:ln>
            <a:noFill/>
          </a:ln>
          <a:effectLst>
            <a:outerShdw blurRad="63500" dist="38100" dir="2700000">
              <a:srgbClr val="000000">
                <a:alpha val="39607"/>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800"/>
              <a:buFont typeface="Trebuchet MS"/>
              <a:buNone/>
            </a:pPr>
            <a:r>
              <a:rPr lang="en-US" sz="1800" b="1" i="0" u="none">
                <a:solidFill>
                  <a:schemeClr val="dk1"/>
                </a:solidFill>
                <a:latin typeface="Trebuchet MS"/>
                <a:ea typeface="Trebuchet MS"/>
                <a:cs typeface="Trebuchet MS"/>
                <a:sym typeface="Trebuchet MS"/>
              </a:rPr>
              <a:t>SANITARY/ HAZARDOUS</a:t>
            </a:r>
            <a:endParaRPr/>
          </a:p>
          <a:p>
            <a:pPr marL="0" marR="0" lvl="0" indent="0" algn="ctr" rtl="0">
              <a:lnSpc>
                <a:spcPct val="100000"/>
              </a:lnSpc>
              <a:spcBef>
                <a:spcPts val="0"/>
              </a:spcBef>
              <a:spcAft>
                <a:spcPts val="0"/>
              </a:spcAft>
              <a:buClr>
                <a:schemeClr val="dk1"/>
              </a:buClr>
              <a:buSzPts val="1800"/>
              <a:buFont typeface="Trebuchet MS"/>
              <a:buNone/>
            </a:pPr>
            <a:r>
              <a:rPr lang="en-US" sz="1800" b="1" i="0" u="none">
                <a:solidFill>
                  <a:schemeClr val="dk1"/>
                </a:solidFill>
                <a:latin typeface="Trebuchet MS"/>
                <a:ea typeface="Trebuchet MS"/>
                <a:cs typeface="Trebuchet MS"/>
                <a:sym typeface="Trebuchet MS"/>
              </a:rPr>
              <a:t>WASTE</a:t>
            </a:r>
            <a:endParaRPr/>
          </a:p>
        </p:txBody>
      </p:sp>
      <p:sp>
        <p:nvSpPr>
          <p:cNvPr id="137" name="Google Shape;137;p16"/>
          <p:cNvSpPr txBox="1"/>
          <p:nvPr/>
        </p:nvSpPr>
        <p:spPr>
          <a:xfrm>
            <a:off x="4633912" y="4143375"/>
            <a:ext cx="1751012" cy="461962"/>
          </a:xfrm>
          <a:prstGeom prst="rect">
            <a:avLst/>
          </a:prstGeom>
          <a:solidFill>
            <a:srgbClr val="9BBB59"/>
          </a:solidFill>
          <a:ln>
            <a:noFill/>
          </a:ln>
          <a:effectLst>
            <a:outerShdw blurRad="63500" dist="38100" dir="2700000">
              <a:srgbClr val="000000">
                <a:alpha val="39607"/>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800"/>
              <a:buFont typeface="Trebuchet MS"/>
              <a:buNone/>
            </a:pPr>
            <a:r>
              <a:rPr lang="en-US" sz="1800" b="1" i="0" u="none">
                <a:solidFill>
                  <a:schemeClr val="dk1"/>
                </a:solidFill>
                <a:latin typeface="Trebuchet MS"/>
                <a:ea typeface="Trebuchet MS"/>
                <a:cs typeface="Trebuchet MS"/>
                <a:sym typeface="Trebuchet MS"/>
              </a:rPr>
              <a:t>E-WASTE</a:t>
            </a:r>
            <a:endParaRPr/>
          </a:p>
        </p:txBody>
      </p:sp>
      <p:sp>
        <p:nvSpPr>
          <p:cNvPr id="135" name="Google Shape;135;p16"/>
          <p:cNvSpPr txBox="1"/>
          <p:nvPr/>
        </p:nvSpPr>
        <p:spPr>
          <a:xfrm>
            <a:off x="6696075" y="4146550"/>
            <a:ext cx="1666875" cy="718732"/>
          </a:xfrm>
          <a:prstGeom prst="rect">
            <a:avLst/>
          </a:prstGeom>
          <a:solidFill>
            <a:srgbClr val="9BBB59"/>
          </a:solidFill>
          <a:ln>
            <a:noFill/>
          </a:ln>
          <a:effectLst>
            <a:outerShdw blurRad="63500" dist="38100" dir="2700000">
              <a:srgbClr val="000000">
                <a:alpha val="39607"/>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800"/>
              <a:buFont typeface="Trebuchet MS"/>
              <a:buNone/>
            </a:pPr>
            <a:r>
              <a:rPr lang="en-US" sz="1800" b="1" i="0" u="none">
                <a:solidFill>
                  <a:schemeClr val="dk1"/>
                </a:solidFill>
                <a:latin typeface="Trebuchet MS"/>
                <a:ea typeface="Trebuchet MS"/>
                <a:cs typeface="Trebuchet MS"/>
                <a:sym typeface="Trebuchet MS"/>
              </a:rPr>
              <a:t>RECYCLABLE/</a:t>
            </a:r>
            <a:endParaRPr/>
          </a:p>
          <a:p>
            <a:pPr marL="0" marR="0" lvl="0" indent="0" algn="ctr" rtl="0">
              <a:lnSpc>
                <a:spcPct val="100000"/>
              </a:lnSpc>
              <a:spcBef>
                <a:spcPts val="0"/>
              </a:spcBef>
              <a:spcAft>
                <a:spcPts val="0"/>
              </a:spcAft>
              <a:buClr>
                <a:schemeClr val="dk1"/>
              </a:buClr>
              <a:buSzPts val="1800"/>
              <a:buFont typeface="Trebuchet MS"/>
              <a:buNone/>
            </a:pPr>
            <a:r>
              <a:rPr lang="en-US" sz="1800" b="1" i="0" u="none">
                <a:solidFill>
                  <a:schemeClr val="dk1"/>
                </a:solidFill>
                <a:latin typeface="Trebuchet MS"/>
                <a:ea typeface="Trebuchet MS"/>
                <a:cs typeface="Trebuchet MS"/>
                <a:sym typeface="Trebuchet MS"/>
              </a:rPr>
              <a:t>DRY WASTE</a:t>
            </a:r>
            <a:endParaRPr/>
          </a:p>
        </p:txBody>
      </p:sp>
      <p:pic>
        <p:nvPicPr>
          <p:cNvPr id="4" name="Picture 4" descr="A picture containing container, bin, basket, first-aid kit&#10;&#10;Description generated with very high confidence">
            <a:extLst>
              <a:ext uri="{FF2B5EF4-FFF2-40B4-BE49-F238E27FC236}">
                <a16:creationId xmlns:a16="http://schemas.microsoft.com/office/drawing/2014/main" id="{A4B4D4FF-E485-4BB9-ACFA-7975CE1BC422}"/>
              </a:ext>
            </a:extLst>
          </p:cNvPr>
          <p:cNvPicPr>
            <a:picLocks noChangeAspect="1"/>
          </p:cNvPicPr>
          <p:nvPr/>
        </p:nvPicPr>
        <p:blipFill>
          <a:blip r:embed="rId6"/>
          <a:stretch>
            <a:fillRect/>
          </a:stretch>
        </p:blipFill>
        <p:spPr>
          <a:xfrm>
            <a:off x="6924574" y="2120325"/>
            <a:ext cx="1209270" cy="17710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1000"/>
                                        <p:tgtEl>
                                          <p:spTgt spid="131"/>
                                        </p:tgtEl>
                                      </p:cBhvr>
                                    </p:animEffect>
                                  </p:childTnLst>
                                </p:cTn>
                              </p:par>
                              <p:par>
                                <p:cTn id="8" presetID="10" presetClass="entr" presetSubtype="0" fill="hold" nodeType="withEffect">
                                  <p:stCondLst>
                                    <p:cond delay="0"/>
                                  </p:stCondLst>
                                  <p:childTnLst>
                                    <p:set>
                                      <p:cBhvr>
                                        <p:cTn id="9" dur="1" fill="hold">
                                          <p:stCondLst>
                                            <p:cond delay="0"/>
                                          </p:stCondLst>
                                        </p:cTn>
                                        <p:tgtEl>
                                          <p:spTgt spid="134"/>
                                        </p:tgtEl>
                                        <p:attrNameLst>
                                          <p:attrName>style.visibility</p:attrName>
                                        </p:attrNameLst>
                                      </p:cBhvr>
                                      <p:to>
                                        <p:strVal val="visible"/>
                                      </p:to>
                                    </p:set>
                                    <p:animEffect transition="in" filter="fade">
                                      <p:cBhvr>
                                        <p:cTn id="10" dur="1000"/>
                                        <p:tgtEl>
                                          <p:spTgt spid="1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3"/>
                                        </p:tgtEl>
                                        <p:attrNameLst>
                                          <p:attrName>style.visibility</p:attrName>
                                        </p:attrNameLst>
                                      </p:cBhvr>
                                      <p:to>
                                        <p:strVal val="visible"/>
                                      </p:to>
                                    </p:set>
                                    <p:animEffect transition="in" filter="fade">
                                      <p:cBhvr>
                                        <p:cTn id="15" dur="1000"/>
                                        <p:tgtEl>
                                          <p:spTgt spid="133"/>
                                        </p:tgtEl>
                                      </p:cBhvr>
                                    </p:animEffect>
                                  </p:childTnLst>
                                </p:cTn>
                              </p:par>
                              <p:par>
                                <p:cTn id="16" presetID="10" presetClass="entr" presetSubtype="0" fill="hold" nodeType="withEffect">
                                  <p:stCondLst>
                                    <p:cond delay="0"/>
                                  </p:stCondLst>
                                  <p:childTnLst>
                                    <p:set>
                                      <p:cBhvr>
                                        <p:cTn id="17" dur="1" fill="hold">
                                          <p:stCondLst>
                                            <p:cond delay="0"/>
                                          </p:stCondLst>
                                        </p:cTn>
                                        <p:tgtEl>
                                          <p:spTgt spid="136"/>
                                        </p:tgtEl>
                                        <p:attrNameLst>
                                          <p:attrName>style.visibility</p:attrName>
                                        </p:attrNameLst>
                                      </p:cBhvr>
                                      <p:to>
                                        <p:strVal val="visible"/>
                                      </p:to>
                                    </p:set>
                                    <p:animEffect transition="in" filter="fade">
                                      <p:cBhvr>
                                        <p:cTn id="18" dur="1000"/>
                                        <p:tgtEl>
                                          <p:spTgt spid="13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2"/>
                                        </p:tgtEl>
                                        <p:attrNameLst>
                                          <p:attrName>style.visibility</p:attrName>
                                        </p:attrNameLst>
                                      </p:cBhvr>
                                      <p:to>
                                        <p:strVal val="visible"/>
                                      </p:to>
                                    </p:set>
                                    <p:animEffect transition="in" filter="fade">
                                      <p:cBhvr>
                                        <p:cTn id="23" dur="1000"/>
                                        <p:tgtEl>
                                          <p:spTgt spid="132"/>
                                        </p:tgtEl>
                                      </p:cBhvr>
                                    </p:animEffect>
                                  </p:childTnLst>
                                </p:cTn>
                              </p:par>
                              <p:par>
                                <p:cTn id="24" presetID="10" presetClass="entr" presetSubtype="0" fill="hold" nodeType="withEffect">
                                  <p:stCondLst>
                                    <p:cond delay="0"/>
                                  </p:stCondLst>
                                  <p:childTnLst>
                                    <p:set>
                                      <p:cBhvr>
                                        <p:cTn id="25" dur="1" fill="hold">
                                          <p:stCondLst>
                                            <p:cond delay="0"/>
                                          </p:stCondLst>
                                        </p:cTn>
                                        <p:tgtEl>
                                          <p:spTgt spid="137"/>
                                        </p:tgtEl>
                                        <p:attrNameLst>
                                          <p:attrName>style.visibility</p:attrName>
                                        </p:attrNameLst>
                                      </p:cBhvr>
                                      <p:to>
                                        <p:strVal val="visible"/>
                                      </p:to>
                                    </p:set>
                                    <p:animEffect transition="in" filter="fade">
                                      <p:cBhvr>
                                        <p:cTn id="26" dur="1000"/>
                                        <p:tgtEl>
                                          <p:spTgt spid="13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7"/>
          <p:cNvSpPr txBox="1"/>
          <p:nvPr/>
        </p:nvSpPr>
        <p:spPr>
          <a:xfrm>
            <a:off x="2046287" y="5994400"/>
            <a:ext cx="5259387"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43" name="Google Shape;143;p17"/>
          <p:cNvSpPr txBox="1"/>
          <p:nvPr/>
        </p:nvSpPr>
        <p:spPr>
          <a:xfrm>
            <a:off x="825500" y="649287"/>
            <a:ext cx="7481887" cy="708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000"/>
              <a:buFont typeface="Arial"/>
              <a:buNone/>
            </a:pPr>
            <a:r>
              <a:rPr lang="en-US" sz="4000" b="1" i="0" u="none">
                <a:solidFill>
                  <a:schemeClr val="dk1"/>
                </a:solidFill>
                <a:latin typeface="Arial"/>
                <a:ea typeface="Arial"/>
                <a:cs typeface="Arial"/>
                <a:sym typeface="Arial"/>
              </a:rPr>
              <a:t>How to segregate?</a:t>
            </a:r>
            <a:endParaRPr/>
          </a:p>
        </p:txBody>
      </p:sp>
      <p:pic>
        <p:nvPicPr>
          <p:cNvPr id="144" name="Google Shape;144;p17"/>
          <p:cNvPicPr preferRelativeResize="0"/>
          <p:nvPr/>
        </p:nvPicPr>
        <p:blipFill rotWithShape="1">
          <a:blip r:embed="rId3">
            <a:alphaModFix/>
          </a:blip>
          <a:srcRect/>
          <a:stretch/>
        </p:blipFill>
        <p:spPr>
          <a:xfrm>
            <a:off x="777983" y="1662550"/>
            <a:ext cx="2820867" cy="4198500"/>
          </a:xfrm>
          <a:prstGeom prst="rect">
            <a:avLst/>
          </a:prstGeom>
          <a:noFill/>
          <a:ln>
            <a:noFill/>
          </a:ln>
        </p:spPr>
      </p:pic>
      <p:sp>
        <p:nvSpPr>
          <p:cNvPr id="145" name="Google Shape;145;p17"/>
          <p:cNvSpPr txBox="1"/>
          <p:nvPr/>
        </p:nvSpPr>
        <p:spPr>
          <a:xfrm>
            <a:off x="3718926" y="1781175"/>
            <a:ext cx="4820100" cy="4092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600"/>
              <a:buFont typeface="Calibri"/>
              <a:buNone/>
            </a:pPr>
            <a:r>
              <a:rPr lang="en-US" sz="3600" b="1" i="0" u="none">
                <a:solidFill>
                  <a:schemeClr val="dk1"/>
                </a:solidFill>
                <a:latin typeface="Calibri"/>
                <a:ea typeface="Calibri"/>
                <a:cs typeface="Calibri"/>
                <a:sym typeface="Calibri"/>
              </a:rPr>
              <a:t>Wet Waste(51%)</a:t>
            </a:r>
            <a:endParaRPr/>
          </a:p>
          <a:p>
            <a:pPr marL="0" marR="0" lvl="0" indent="0" algn="ctr" rtl="0">
              <a:lnSpc>
                <a:spcPct val="100000"/>
              </a:lnSpc>
              <a:spcBef>
                <a:spcPts val="0"/>
              </a:spcBef>
              <a:spcAft>
                <a:spcPts val="0"/>
              </a:spcAft>
              <a:buClr>
                <a:schemeClr val="dk1"/>
              </a:buClr>
              <a:buSzPts val="3200"/>
              <a:buFont typeface="Calibri"/>
              <a:buNone/>
            </a:pPr>
            <a:endParaRPr sz="3200" b="1" i="0" u="none">
              <a:solidFill>
                <a:schemeClr val="dk1"/>
              </a:solidFill>
              <a:latin typeface="Calibri"/>
              <a:ea typeface="Calibri"/>
              <a:cs typeface="Calibri"/>
              <a:sym typeface="Calibri"/>
            </a:endParaRPr>
          </a:p>
          <a:p>
            <a:pPr marL="0" marR="0" lvl="0" indent="-2032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Calibri"/>
                <a:ea typeface="Calibri"/>
                <a:cs typeface="Calibri"/>
                <a:sym typeface="Calibri"/>
              </a:rPr>
              <a:t>Kitchen waste</a:t>
            </a:r>
            <a:endParaRPr/>
          </a:p>
          <a:p>
            <a:pPr marL="0" marR="0" lvl="0" indent="-2032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Calibri"/>
                <a:ea typeface="Calibri"/>
                <a:cs typeface="Calibri"/>
                <a:sym typeface="Calibri"/>
              </a:rPr>
              <a:t>Soiled paper/cardboard</a:t>
            </a:r>
            <a:endParaRPr/>
          </a:p>
          <a:p>
            <a:pPr marL="0" marR="0" lvl="0" indent="-2032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Calibri"/>
                <a:ea typeface="Calibri"/>
                <a:cs typeface="Calibri"/>
                <a:sym typeface="Calibri"/>
              </a:rPr>
              <a:t>Egg shells</a:t>
            </a:r>
            <a:endParaRPr/>
          </a:p>
          <a:p>
            <a:pPr marL="0" marR="0" lvl="0" indent="-2032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Calibri"/>
                <a:ea typeface="Calibri"/>
                <a:cs typeface="Calibri"/>
                <a:sym typeface="Calibri"/>
              </a:rPr>
              <a:t>Garden waste</a:t>
            </a:r>
            <a:endParaRPr/>
          </a:p>
          <a:p>
            <a:pPr marL="0" marR="0" lvl="0" indent="-2032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Calibri"/>
                <a:ea typeface="Calibri"/>
                <a:cs typeface="Calibri"/>
                <a:sym typeface="Calibri"/>
              </a:rPr>
              <a:t>Cooked food (less quantity)</a:t>
            </a:r>
            <a:endParaRPr/>
          </a:p>
          <a:p>
            <a:pPr marL="0" marR="0" lvl="0" indent="0" algn="l" rtl="0">
              <a:lnSpc>
                <a:spcPct val="100000"/>
              </a:lnSpc>
              <a:spcBef>
                <a:spcPts val="0"/>
              </a:spcBef>
              <a:spcAft>
                <a:spcPts val="0"/>
              </a:spcAft>
              <a:buNone/>
            </a:pPr>
            <a:endParaRPr sz="3200" b="0" i="0" u="none">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71554DB0-A4CB-4934-B6A8-D64CCE8BD5BE}"/>
              </a:ext>
            </a:extLst>
          </p:cNvPr>
          <p:cNvPicPr>
            <a:picLocks noChangeAspect="1"/>
          </p:cNvPicPr>
          <p:nvPr/>
        </p:nvPicPr>
        <p:blipFill>
          <a:blip r:embed="rId4"/>
          <a:stretch>
            <a:fillRect/>
          </a:stretch>
        </p:blipFill>
        <p:spPr>
          <a:xfrm>
            <a:off x="179329" y="5406085"/>
            <a:ext cx="957155" cy="117663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8"/>
          <p:cNvSpPr txBox="1"/>
          <p:nvPr/>
        </p:nvSpPr>
        <p:spPr>
          <a:xfrm>
            <a:off x="2046287" y="5994400"/>
            <a:ext cx="5259387"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52" name="Google Shape;152;p18"/>
          <p:cNvSpPr txBox="1"/>
          <p:nvPr/>
        </p:nvSpPr>
        <p:spPr>
          <a:xfrm>
            <a:off x="825500" y="649287"/>
            <a:ext cx="7481887" cy="708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000"/>
              <a:buFont typeface="Arial"/>
              <a:buNone/>
            </a:pPr>
            <a:r>
              <a:rPr lang="en-US" sz="4000" b="1" i="0" u="none">
                <a:solidFill>
                  <a:schemeClr val="dk1"/>
                </a:solidFill>
                <a:latin typeface="Arial"/>
                <a:ea typeface="Arial"/>
                <a:cs typeface="Arial"/>
                <a:sym typeface="Arial"/>
              </a:rPr>
              <a:t>How to segregate?</a:t>
            </a:r>
            <a:endParaRPr/>
          </a:p>
        </p:txBody>
      </p:sp>
      <p:pic>
        <p:nvPicPr>
          <p:cNvPr id="153" name="Google Shape;153;p18"/>
          <p:cNvPicPr preferRelativeResize="0"/>
          <p:nvPr/>
        </p:nvPicPr>
        <p:blipFill rotWithShape="1">
          <a:blip r:embed="rId3">
            <a:alphaModFix/>
          </a:blip>
          <a:srcRect/>
          <a:stretch/>
        </p:blipFill>
        <p:spPr>
          <a:xfrm>
            <a:off x="826872" y="1726500"/>
            <a:ext cx="2683078" cy="4088500"/>
          </a:xfrm>
          <a:prstGeom prst="rect">
            <a:avLst/>
          </a:prstGeom>
          <a:noFill/>
          <a:ln>
            <a:noFill/>
          </a:ln>
        </p:spPr>
      </p:pic>
      <p:sp>
        <p:nvSpPr>
          <p:cNvPr id="154" name="Google Shape;154;p18"/>
          <p:cNvSpPr txBox="1"/>
          <p:nvPr/>
        </p:nvSpPr>
        <p:spPr>
          <a:xfrm>
            <a:off x="3654975" y="1647825"/>
            <a:ext cx="4839900" cy="5048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600"/>
              <a:buFont typeface="Calibri"/>
              <a:buNone/>
            </a:pPr>
            <a:r>
              <a:rPr lang="en-US" sz="3600" b="1" i="0" u="none">
                <a:solidFill>
                  <a:schemeClr val="dk1"/>
                </a:solidFill>
                <a:latin typeface="Calibri"/>
                <a:ea typeface="Calibri"/>
                <a:cs typeface="Calibri"/>
                <a:sym typeface="Calibri"/>
              </a:rPr>
              <a:t>Sanitary/Hazardous</a:t>
            </a:r>
            <a:endParaRPr/>
          </a:p>
          <a:p>
            <a:pPr marL="0" marR="0" lvl="0" indent="0" algn="ctr" rtl="0">
              <a:lnSpc>
                <a:spcPct val="100000"/>
              </a:lnSpc>
              <a:spcBef>
                <a:spcPts val="0"/>
              </a:spcBef>
              <a:spcAft>
                <a:spcPts val="0"/>
              </a:spcAft>
              <a:buClr>
                <a:schemeClr val="dk1"/>
              </a:buClr>
              <a:buSzPts val="3600"/>
              <a:buFont typeface="Calibri"/>
              <a:buNone/>
            </a:pPr>
            <a:r>
              <a:rPr lang="en-US" sz="3600" b="1" i="0" u="none">
                <a:solidFill>
                  <a:schemeClr val="dk1"/>
                </a:solidFill>
                <a:latin typeface="Calibri"/>
                <a:ea typeface="Calibri"/>
                <a:cs typeface="Calibri"/>
                <a:sym typeface="Calibri"/>
              </a:rPr>
              <a:t>Waste (31%)</a:t>
            </a:r>
            <a:endParaRPr/>
          </a:p>
          <a:p>
            <a:pPr marL="0" marR="0" lvl="0" indent="0" algn="l" rtl="0">
              <a:lnSpc>
                <a:spcPct val="100000"/>
              </a:lnSpc>
              <a:spcBef>
                <a:spcPts val="0"/>
              </a:spcBef>
              <a:spcAft>
                <a:spcPts val="0"/>
              </a:spcAft>
              <a:buClr>
                <a:schemeClr val="dk1"/>
              </a:buClr>
              <a:buSzPts val="3100"/>
              <a:buFont typeface="Calibri"/>
              <a:buNone/>
            </a:pPr>
            <a:r>
              <a:rPr lang="en-US" sz="3200" b="1">
                <a:solidFill>
                  <a:schemeClr val="dk1"/>
                </a:solidFill>
                <a:latin typeface="Calibri"/>
                <a:ea typeface="Calibri"/>
                <a:cs typeface="Calibri"/>
                <a:sym typeface="Calibri"/>
              </a:rPr>
              <a:t>         </a:t>
            </a:r>
            <a:r>
              <a:rPr lang="en-US" sz="3100" b="1" i="0" u="none">
                <a:solidFill>
                  <a:schemeClr val="dk1"/>
                </a:solidFill>
                <a:latin typeface="Calibri"/>
                <a:ea typeface="Calibri"/>
                <a:cs typeface="Calibri"/>
                <a:sym typeface="Calibri"/>
              </a:rPr>
              <a:t>*Wrap in newspaper*</a:t>
            </a:r>
            <a:endParaRPr/>
          </a:p>
          <a:p>
            <a:pPr marL="0" marR="0" lvl="0" indent="-196850" algn="l" rtl="0">
              <a:lnSpc>
                <a:spcPct val="100000"/>
              </a:lnSpc>
              <a:spcBef>
                <a:spcPts val="0"/>
              </a:spcBef>
              <a:spcAft>
                <a:spcPts val="0"/>
              </a:spcAft>
              <a:buClr>
                <a:schemeClr val="dk1"/>
              </a:buClr>
              <a:buSzPts val="3100"/>
              <a:buFont typeface="Arial"/>
              <a:buChar char="•"/>
            </a:pPr>
            <a:r>
              <a:rPr lang="en-US" sz="3100" b="0" i="0" u="none">
                <a:solidFill>
                  <a:schemeClr val="dk1"/>
                </a:solidFill>
                <a:latin typeface="Calibri"/>
                <a:ea typeface="Calibri"/>
                <a:cs typeface="Calibri"/>
                <a:sym typeface="Calibri"/>
              </a:rPr>
              <a:t>Diaper/sanitary napkins</a:t>
            </a:r>
            <a:endParaRPr/>
          </a:p>
          <a:p>
            <a:pPr marL="0" marR="0" lvl="0" indent="-196850" algn="l" rtl="0">
              <a:lnSpc>
                <a:spcPct val="100000"/>
              </a:lnSpc>
              <a:spcBef>
                <a:spcPts val="0"/>
              </a:spcBef>
              <a:spcAft>
                <a:spcPts val="0"/>
              </a:spcAft>
              <a:buClr>
                <a:schemeClr val="dk1"/>
              </a:buClr>
              <a:buSzPts val="3100"/>
              <a:buFont typeface="Arial"/>
              <a:buChar char="•"/>
            </a:pPr>
            <a:r>
              <a:rPr lang="en-US" sz="3100" b="0" i="0" u="none">
                <a:solidFill>
                  <a:schemeClr val="dk1"/>
                </a:solidFill>
                <a:latin typeface="Calibri"/>
                <a:ea typeface="Calibri"/>
                <a:cs typeface="Calibri"/>
                <a:sym typeface="Calibri"/>
              </a:rPr>
              <a:t>Bandages/condoms/syringes</a:t>
            </a:r>
            <a:endParaRPr/>
          </a:p>
          <a:p>
            <a:pPr marL="0" marR="0" lvl="0" indent="-196850" algn="l" rtl="0">
              <a:lnSpc>
                <a:spcPct val="100000"/>
              </a:lnSpc>
              <a:spcBef>
                <a:spcPts val="0"/>
              </a:spcBef>
              <a:spcAft>
                <a:spcPts val="0"/>
              </a:spcAft>
              <a:buClr>
                <a:schemeClr val="dk1"/>
              </a:buClr>
              <a:buSzPts val="3100"/>
              <a:buFont typeface="Arial"/>
              <a:buChar char="•"/>
            </a:pPr>
            <a:r>
              <a:rPr lang="en-US" sz="3100" b="0" i="0" u="none">
                <a:solidFill>
                  <a:schemeClr val="dk1"/>
                </a:solidFill>
                <a:latin typeface="Calibri"/>
                <a:ea typeface="Calibri"/>
                <a:cs typeface="Calibri"/>
                <a:sym typeface="Calibri"/>
              </a:rPr>
              <a:t>Medicines/medical waste</a:t>
            </a:r>
            <a:endParaRPr/>
          </a:p>
          <a:p>
            <a:pPr marL="0" marR="0" lvl="0" indent="-196850" algn="l" rtl="0">
              <a:lnSpc>
                <a:spcPct val="100000"/>
              </a:lnSpc>
              <a:spcBef>
                <a:spcPts val="0"/>
              </a:spcBef>
              <a:spcAft>
                <a:spcPts val="0"/>
              </a:spcAft>
              <a:buClr>
                <a:schemeClr val="dk1"/>
              </a:buClr>
              <a:buSzPts val="3100"/>
              <a:buFont typeface="Arial"/>
              <a:buChar char="•"/>
            </a:pPr>
            <a:r>
              <a:rPr lang="en-US" sz="3100" b="0" i="0" u="none">
                <a:solidFill>
                  <a:schemeClr val="dk1"/>
                </a:solidFill>
                <a:latin typeface="Calibri"/>
                <a:ea typeface="Calibri"/>
                <a:cs typeface="Calibri"/>
                <a:sym typeface="Calibri"/>
              </a:rPr>
              <a:t>Razor blades/broken glass</a:t>
            </a:r>
            <a:endParaRPr/>
          </a:p>
          <a:p>
            <a:pPr marL="0" marR="0" lvl="0" indent="0" algn="l" rtl="0">
              <a:lnSpc>
                <a:spcPct val="100000"/>
              </a:lnSpc>
              <a:spcBef>
                <a:spcPts val="0"/>
              </a:spcBef>
              <a:spcAft>
                <a:spcPts val="0"/>
              </a:spcAft>
              <a:buClr>
                <a:schemeClr val="dk1"/>
              </a:buClr>
              <a:buSzPts val="3100"/>
              <a:buFont typeface="Arial"/>
              <a:buNone/>
            </a:pPr>
            <a:endParaRPr sz="31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3100" b="0" i="0" u="none">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D1832B62-FB4B-49CA-9E30-B99275DC8457}"/>
              </a:ext>
            </a:extLst>
          </p:cNvPr>
          <p:cNvPicPr>
            <a:picLocks noChangeAspect="1"/>
          </p:cNvPicPr>
          <p:nvPr/>
        </p:nvPicPr>
        <p:blipFill>
          <a:blip r:embed="rId4"/>
          <a:stretch>
            <a:fillRect/>
          </a:stretch>
        </p:blipFill>
        <p:spPr>
          <a:xfrm>
            <a:off x="275782" y="5406085"/>
            <a:ext cx="957155" cy="11766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6"/>
          <p:cNvSpPr txBox="1"/>
          <p:nvPr/>
        </p:nvSpPr>
        <p:spPr>
          <a:xfrm>
            <a:off x="2046287" y="5994400"/>
            <a:ext cx="5259387"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42" name="Google Shape;42;p6" descr="E:\chintan temp\Master.jpg"/>
          <p:cNvPicPr preferRelativeResize="0"/>
          <p:nvPr/>
        </p:nvPicPr>
        <p:blipFill rotWithShape="1">
          <a:blip r:embed="rId3">
            <a:alphaModFix/>
          </a:blip>
          <a:srcRect t="16461"/>
          <a:stretch/>
        </p:blipFill>
        <p:spPr>
          <a:xfrm>
            <a:off x="825907" y="1291774"/>
            <a:ext cx="7403696" cy="4638729"/>
          </a:xfrm>
          <a:prstGeom prst="flowChartAlternateProcess">
            <a:avLst/>
          </a:prstGeom>
          <a:noFill/>
          <a:ln>
            <a:noFill/>
          </a:ln>
        </p:spPr>
      </p:pic>
      <p:sp>
        <p:nvSpPr>
          <p:cNvPr id="43" name="Google Shape;43;p6"/>
          <p:cNvSpPr txBox="1"/>
          <p:nvPr/>
        </p:nvSpPr>
        <p:spPr>
          <a:xfrm>
            <a:off x="1327150" y="457200"/>
            <a:ext cx="7480300" cy="7080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0"/>
              <a:buFont typeface="Arial"/>
              <a:buNone/>
            </a:pPr>
            <a:r>
              <a:rPr lang="en-US" sz="4000" b="1" i="0" u="none">
                <a:solidFill>
                  <a:schemeClr val="dk1"/>
                </a:solidFill>
                <a:latin typeface="Arial"/>
                <a:ea typeface="Arial"/>
                <a:cs typeface="Arial"/>
                <a:sym typeface="Arial"/>
              </a:rPr>
              <a:t>Do we need more of these?</a:t>
            </a:r>
            <a:endParaRPr/>
          </a:p>
        </p:txBody>
      </p:sp>
      <p:pic>
        <p:nvPicPr>
          <p:cNvPr id="2" name="Picture 1">
            <a:extLst>
              <a:ext uri="{FF2B5EF4-FFF2-40B4-BE49-F238E27FC236}">
                <a16:creationId xmlns:a16="http://schemas.microsoft.com/office/drawing/2014/main" id="{B200265E-2B07-4508-823D-6790295435BF}"/>
              </a:ext>
            </a:extLst>
          </p:cNvPr>
          <p:cNvPicPr>
            <a:picLocks noChangeAspect="1"/>
          </p:cNvPicPr>
          <p:nvPr/>
        </p:nvPicPr>
        <p:blipFill>
          <a:blip r:embed="rId4"/>
          <a:stretch>
            <a:fillRect/>
          </a:stretch>
        </p:blipFill>
        <p:spPr>
          <a:xfrm>
            <a:off x="165234" y="5566226"/>
            <a:ext cx="957155" cy="117663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9"/>
          <p:cNvSpPr txBox="1"/>
          <p:nvPr/>
        </p:nvSpPr>
        <p:spPr>
          <a:xfrm>
            <a:off x="2046287" y="5994400"/>
            <a:ext cx="5259387"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0" name="Google Shape;160;p19"/>
          <p:cNvSpPr txBox="1"/>
          <p:nvPr/>
        </p:nvSpPr>
        <p:spPr>
          <a:xfrm>
            <a:off x="825500" y="649287"/>
            <a:ext cx="7481887" cy="708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000"/>
              <a:buFont typeface="Arial"/>
              <a:buNone/>
            </a:pPr>
            <a:r>
              <a:rPr lang="en-US" sz="4000" b="1" i="0" u="none">
                <a:solidFill>
                  <a:schemeClr val="dk1"/>
                </a:solidFill>
                <a:latin typeface="Arial"/>
                <a:ea typeface="Arial"/>
                <a:cs typeface="Arial"/>
                <a:sym typeface="Arial"/>
              </a:rPr>
              <a:t>How to segregate?</a:t>
            </a:r>
            <a:endParaRPr/>
          </a:p>
        </p:txBody>
      </p:sp>
      <p:sp>
        <p:nvSpPr>
          <p:cNvPr id="161" name="Google Shape;161;p19"/>
          <p:cNvSpPr txBox="1"/>
          <p:nvPr/>
        </p:nvSpPr>
        <p:spPr>
          <a:xfrm>
            <a:off x="3495675" y="1647825"/>
            <a:ext cx="5073650" cy="5924550"/>
          </a:xfrm>
          <a:prstGeom prst="rect">
            <a:avLst/>
          </a:prstGeom>
          <a:noFill/>
          <a:ln>
            <a:noFill/>
          </a:ln>
        </p:spPr>
        <p:txBody>
          <a:bodyPr spcFirstLastPara="1" wrap="square" lIns="91425" tIns="45700" rIns="91425" bIns="45700" anchor="t" anchorCtr="0">
            <a:noAutofit/>
          </a:bodyPr>
          <a:lstStyle/>
          <a:p>
            <a:pPr marL="176212" marR="0" lvl="0" indent="-176212" algn="ctr" rtl="0">
              <a:lnSpc>
                <a:spcPct val="100000"/>
              </a:lnSpc>
              <a:spcBef>
                <a:spcPts val="0"/>
              </a:spcBef>
              <a:spcAft>
                <a:spcPts val="0"/>
              </a:spcAft>
              <a:buClr>
                <a:schemeClr val="dk1"/>
              </a:buClr>
              <a:buSzPts val="3600"/>
              <a:buFont typeface="Calibri"/>
              <a:buNone/>
            </a:pPr>
            <a:r>
              <a:rPr lang="en-US" sz="3600" b="1" i="0" u="none">
                <a:solidFill>
                  <a:schemeClr val="dk1"/>
                </a:solidFill>
                <a:latin typeface="Calibri"/>
                <a:ea typeface="Calibri"/>
                <a:cs typeface="Calibri"/>
                <a:sym typeface="Calibri"/>
              </a:rPr>
              <a:t>E-Waste</a:t>
            </a:r>
            <a:endParaRPr sz="3200" b="1" i="0" u="none">
              <a:solidFill>
                <a:schemeClr val="dk1"/>
              </a:solidFill>
              <a:latin typeface="Calibri"/>
              <a:ea typeface="Calibri"/>
              <a:cs typeface="Calibri"/>
              <a:sym typeface="Calibri"/>
            </a:endParaRPr>
          </a:p>
          <a:p>
            <a:pPr marL="176212" marR="0" lvl="0" indent="-196850" algn="l" rtl="0">
              <a:lnSpc>
                <a:spcPct val="100000"/>
              </a:lnSpc>
              <a:spcBef>
                <a:spcPts val="0"/>
              </a:spcBef>
              <a:spcAft>
                <a:spcPts val="0"/>
              </a:spcAft>
              <a:buClr>
                <a:schemeClr val="dk1"/>
              </a:buClr>
              <a:buSzPts val="3100"/>
              <a:buFont typeface="Arial"/>
              <a:buChar char="•"/>
            </a:pPr>
            <a:r>
              <a:rPr lang="en-US" sz="3100" b="0" i="0" u="none">
                <a:solidFill>
                  <a:schemeClr val="dk1"/>
                </a:solidFill>
                <a:latin typeface="Calibri"/>
                <a:ea typeface="Calibri"/>
                <a:cs typeface="Calibri"/>
                <a:sym typeface="Calibri"/>
              </a:rPr>
              <a:t>Batteries</a:t>
            </a:r>
            <a:endParaRPr/>
          </a:p>
          <a:p>
            <a:pPr marL="176212" marR="0" lvl="0" indent="-196850" algn="l" rtl="0">
              <a:lnSpc>
                <a:spcPct val="100000"/>
              </a:lnSpc>
              <a:spcBef>
                <a:spcPts val="0"/>
              </a:spcBef>
              <a:spcAft>
                <a:spcPts val="0"/>
              </a:spcAft>
              <a:buClr>
                <a:schemeClr val="dk1"/>
              </a:buClr>
              <a:buSzPts val="3100"/>
              <a:buFont typeface="Arial"/>
              <a:buChar char="•"/>
            </a:pPr>
            <a:r>
              <a:rPr lang="en-US" sz="3100" b="0" i="0" u="none">
                <a:solidFill>
                  <a:schemeClr val="dk1"/>
                </a:solidFill>
                <a:latin typeface="Calibri"/>
                <a:ea typeface="Calibri"/>
                <a:cs typeface="Calibri"/>
                <a:sym typeface="Calibri"/>
              </a:rPr>
              <a:t>CFL/LED/tube lights</a:t>
            </a:r>
            <a:endParaRPr/>
          </a:p>
          <a:p>
            <a:pPr marL="176212" marR="0" lvl="0" indent="-196850" algn="l" rtl="0">
              <a:lnSpc>
                <a:spcPct val="100000"/>
              </a:lnSpc>
              <a:spcBef>
                <a:spcPts val="0"/>
              </a:spcBef>
              <a:spcAft>
                <a:spcPts val="0"/>
              </a:spcAft>
              <a:buClr>
                <a:schemeClr val="dk1"/>
              </a:buClr>
              <a:buSzPts val="3100"/>
              <a:buFont typeface="Arial"/>
              <a:buChar char="•"/>
            </a:pPr>
            <a:r>
              <a:rPr lang="en-US" sz="3100" b="0" i="0" u="none">
                <a:solidFill>
                  <a:schemeClr val="dk1"/>
                </a:solidFill>
                <a:latin typeface="Calibri"/>
                <a:ea typeface="Calibri"/>
                <a:cs typeface="Calibri"/>
                <a:sym typeface="Calibri"/>
              </a:rPr>
              <a:t>Wires</a:t>
            </a:r>
            <a:endParaRPr/>
          </a:p>
          <a:p>
            <a:pPr marL="176212" marR="0" lvl="0" indent="-196850" algn="l" rtl="0">
              <a:lnSpc>
                <a:spcPct val="100000"/>
              </a:lnSpc>
              <a:spcBef>
                <a:spcPts val="0"/>
              </a:spcBef>
              <a:spcAft>
                <a:spcPts val="0"/>
              </a:spcAft>
              <a:buClr>
                <a:schemeClr val="dk1"/>
              </a:buClr>
              <a:buSzPts val="3100"/>
              <a:buFont typeface="Arial"/>
              <a:buChar char="•"/>
            </a:pPr>
            <a:r>
              <a:rPr lang="en-US" sz="3100" b="0" i="0" u="none">
                <a:solidFill>
                  <a:schemeClr val="dk1"/>
                </a:solidFill>
                <a:latin typeface="Calibri"/>
                <a:ea typeface="Calibri"/>
                <a:cs typeface="Calibri"/>
                <a:sym typeface="Calibri"/>
              </a:rPr>
              <a:t>Electrical appliances</a:t>
            </a:r>
            <a:endParaRPr/>
          </a:p>
          <a:p>
            <a:pPr marL="176212" marR="0" lvl="0" indent="-196850" algn="l" rtl="0">
              <a:lnSpc>
                <a:spcPct val="100000"/>
              </a:lnSpc>
              <a:spcBef>
                <a:spcPts val="0"/>
              </a:spcBef>
              <a:spcAft>
                <a:spcPts val="0"/>
              </a:spcAft>
              <a:buClr>
                <a:schemeClr val="dk1"/>
              </a:buClr>
              <a:buSzPts val="3100"/>
              <a:buFont typeface="Arial"/>
              <a:buChar char="•"/>
            </a:pPr>
            <a:r>
              <a:rPr lang="en-US" sz="3100" b="0" i="0" u="none">
                <a:solidFill>
                  <a:schemeClr val="dk1"/>
                </a:solidFill>
                <a:latin typeface="Calibri"/>
                <a:ea typeface="Calibri"/>
                <a:cs typeface="Calibri"/>
                <a:sym typeface="Calibri"/>
              </a:rPr>
              <a:t>Flashlight/calculators/clocks</a:t>
            </a:r>
            <a:endParaRPr/>
          </a:p>
          <a:p>
            <a:pPr marL="176212" marR="0" lvl="0" indent="0" algn="l" rtl="0">
              <a:lnSpc>
                <a:spcPct val="100000"/>
              </a:lnSpc>
              <a:spcBef>
                <a:spcPts val="0"/>
              </a:spcBef>
              <a:spcAft>
                <a:spcPts val="0"/>
              </a:spcAft>
              <a:buClr>
                <a:schemeClr val="dk1"/>
              </a:buClr>
              <a:buSzPts val="3100"/>
              <a:buFont typeface="Arial"/>
              <a:buNone/>
            </a:pPr>
            <a:endParaRPr sz="3100" b="0" i="0" u="none">
              <a:solidFill>
                <a:schemeClr val="dk1"/>
              </a:solidFill>
              <a:latin typeface="Calibri"/>
              <a:ea typeface="Calibri"/>
              <a:cs typeface="Calibri"/>
              <a:sym typeface="Calibri"/>
            </a:endParaRPr>
          </a:p>
          <a:p>
            <a:pPr marL="176212" marR="0" lvl="0" indent="0" algn="l" rtl="0">
              <a:lnSpc>
                <a:spcPct val="100000"/>
              </a:lnSpc>
              <a:spcBef>
                <a:spcPts val="0"/>
              </a:spcBef>
              <a:spcAft>
                <a:spcPts val="0"/>
              </a:spcAft>
              <a:buClr>
                <a:schemeClr val="dk1"/>
              </a:buClr>
              <a:buSzPts val="3100"/>
              <a:buFont typeface="Arial"/>
              <a:buNone/>
            </a:pPr>
            <a:endParaRPr sz="3100" b="0" i="0" u="none">
              <a:solidFill>
                <a:schemeClr val="dk1"/>
              </a:solidFill>
              <a:latin typeface="Calibri"/>
              <a:ea typeface="Calibri"/>
              <a:cs typeface="Calibri"/>
              <a:sym typeface="Calibri"/>
            </a:endParaRPr>
          </a:p>
          <a:p>
            <a:pPr marL="176212" marR="0" lvl="0" indent="-176212" algn="l" rtl="0">
              <a:lnSpc>
                <a:spcPct val="100000"/>
              </a:lnSpc>
              <a:spcBef>
                <a:spcPts val="0"/>
              </a:spcBef>
              <a:spcAft>
                <a:spcPts val="0"/>
              </a:spcAft>
              <a:buClr>
                <a:schemeClr val="dk1"/>
              </a:buClr>
              <a:buSzPts val="3100"/>
              <a:buFont typeface="Calibri"/>
              <a:buNone/>
            </a:pPr>
            <a:endParaRPr sz="3100" b="0" i="0" u="none">
              <a:solidFill>
                <a:schemeClr val="dk1"/>
              </a:solidFill>
              <a:latin typeface="Calibri"/>
              <a:ea typeface="Calibri"/>
              <a:cs typeface="Calibri"/>
              <a:sym typeface="Calibri"/>
            </a:endParaRPr>
          </a:p>
          <a:p>
            <a:pPr marL="176212" marR="0" lvl="0" indent="0" algn="l" rtl="0">
              <a:lnSpc>
                <a:spcPct val="100000"/>
              </a:lnSpc>
              <a:spcBef>
                <a:spcPts val="0"/>
              </a:spcBef>
              <a:spcAft>
                <a:spcPts val="0"/>
              </a:spcAft>
              <a:buClr>
                <a:schemeClr val="dk1"/>
              </a:buClr>
              <a:buSzPts val="3100"/>
              <a:buFont typeface="Arial"/>
              <a:buNone/>
            </a:pPr>
            <a:endParaRPr sz="31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3100" b="0" i="0" u="none">
              <a:solidFill>
                <a:schemeClr val="dk1"/>
              </a:solidFill>
              <a:latin typeface="Calibri"/>
              <a:ea typeface="Calibri"/>
              <a:cs typeface="Calibri"/>
              <a:sym typeface="Calibri"/>
            </a:endParaRPr>
          </a:p>
        </p:txBody>
      </p:sp>
      <p:pic>
        <p:nvPicPr>
          <p:cNvPr id="162" name="Google Shape;162;p19"/>
          <p:cNvPicPr preferRelativeResize="0"/>
          <p:nvPr/>
        </p:nvPicPr>
        <p:blipFill rotWithShape="1">
          <a:blip r:embed="rId3">
            <a:alphaModFix/>
          </a:blip>
          <a:srcRect/>
          <a:stretch/>
        </p:blipFill>
        <p:spPr>
          <a:xfrm>
            <a:off x="825500" y="1679303"/>
            <a:ext cx="2670175" cy="3993098"/>
          </a:xfrm>
          <a:prstGeom prst="rect">
            <a:avLst/>
          </a:prstGeom>
          <a:noFill/>
          <a:ln>
            <a:noFill/>
          </a:ln>
        </p:spPr>
      </p:pic>
      <p:pic>
        <p:nvPicPr>
          <p:cNvPr id="2" name="Picture 1">
            <a:extLst>
              <a:ext uri="{FF2B5EF4-FFF2-40B4-BE49-F238E27FC236}">
                <a16:creationId xmlns:a16="http://schemas.microsoft.com/office/drawing/2014/main" id="{040F506B-E8DB-4258-8E89-57ED49677306}"/>
              </a:ext>
            </a:extLst>
          </p:cNvPr>
          <p:cNvPicPr>
            <a:picLocks noChangeAspect="1"/>
          </p:cNvPicPr>
          <p:nvPr/>
        </p:nvPicPr>
        <p:blipFill>
          <a:blip r:embed="rId4"/>
          <a:stretch>
            <a:fillRect/>
          </a:stretch>
        </p:blipFill>
        <p:spPr>
          <a:xfrm>
            <a:off x="232622" y="5245086"/>
            <a:ext cx="957155" cy="117663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0"/>
          <p:cNvSpPr txBox="1"/>
          <p:nvPr/>
        </p:nvSpPr>
        <p:spPr>
          <a:xfrm>
            <a:off x="2046287" y="5994400"/>
            <a:ext cx="5259387"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8" name="Google Shape;168;p20"/>
          <p:cNvSpPr txBox="1"/>
          <p:nvPr/>
        </p:nvSpPr>
        <p:spPr>
          <a:xfrm>
            <a:off x="825500" y="649287"/>
            <a:ext cx="7481887" cy="708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000"/>
              <a:buFont typeface="Arial"/>
              <a:buNone/>
            </a:pPr>
            <a:r>
              <a:rPr lang="en-US" sz="4000" b="1" i="0" u="none">
                <a:solidFill>
                  <a:schemeClr val="dk1"/>
                </a:solidFill>
                <a:latin typeface="Arial"/>
                <a:ea typeface="Arial"/>
                <a:cs typeface="Arial"/>
                <a:sym typeface="Arial"/>
              </a:rPr>
              <a:t>How to segregate?</a:t>
            </a:r>
            <a:endParaRPr/>
          </a:p>
        </p:txBody>
      </p:sp>
      <p:sp>
        <p:nvSpPr>
          <p:cNvPr id="169" name="Google Shape;169;p20"/>
          <p:cNvSpPr txBox="1"/>
          <p:nvPr/>
        </p:nvSpPr>
        <p:spPr>
          <a:xfrm>
            <a:off x="3495675" y="1647825"/>
            <a:ext cx="5073650" cy="5048250"/>
          </a:xfrm>
          <a:prstGeom prst="rect">
            <a:avLst/>
          </a:prstGeom>
          <a:noFill/>
          <a:ln>
            <a:noFill/>
          </a:ln>
        </p:spPr>
        <p:txBody>
          <a:bodyPr spcFirstLastPara="1" wrap="square" lIns="91425" tIns="45700" rIns="91425" bIns="45700" anchor="t" anchorCtr="0">
            <a:noAutofit/>
          </a:bodyPr>
          <a:lstStyle/>
          <a:p>
            <a:pPr marL="176212" marR="0" lvl="0" indent="-176212" algn="ctr" rtl="0">
              <a:lnSpc>
                <a:spcPct val="100000"/>
              </a:lnSpc>
              <a:spcBef>
                <a:spcPts val="0"/>
              </a:spcBef>
              <a:spcAft>
                <a:spcPts val="0"/>
              </a:spcAft>
              <a:buClr>
                <a:schemeClr val="dk1"/>
              </a:buClr>
              <a:buSzPts val="3600"/>
              <a:buFont typeface="Calibri"/>
              <a:buNone/>
            </a:pPr>
            <a:r>
              <a:rPr lang="en-US" sz="3600" b="1" i="0" u="none">
                <a:solidFill>
                  <a:schemeClr val="dk1"/>
                </a:solidFill>
                <a:latin typeface="Calibri"/>
                <a:ea typeface="Calibri"/>
                <a:cs typeface="Calibri"/>
                <a:sym typeface="Calibri"/>
              </a:rPr>
              <a:t>Recyclable</a:t>
            </a:r>
            <a:endParaRPr/>
          </a:p>
          <a:p>
            <a:pPr marL="176212" marR="0" lvl="0" indent="-176212" algn="ctr" rtl="0">
              <a:lnSpc>
                <a:spcPct val="100000"/>
              </a:lnSpc>
              <a:spcBef>
                <a:spcPts val="0"/>
              </a:spcBef>
              <a:spcAft>
                <a:spcPts val="0"/>
              </a:spcAft>
              <a:buClr>
                <a:schemeClr val="dk1"/>
              </a:buClr>
              <a:buSzPts val="3600"/>
              <a:buFont typeface="Calibri"/>
              <a:buNone/>
            </a:pPr>
            <a:r>
              <a:rPr lang="en-US" sz="3600" b="1" i="0" u="none">
                <a:solidFill>
                  <a:schemeClr val="dk1"/>
                </a:solidFill>
                <a:latin typeface="Calibri"/>
                <a:ea typeface="Calibri"/>
                <a:cs typeface="Calibri"/>
                <a:sym typeface="Calibri"/>
              </a:rPr>
              <a:t>Waste (18%)</a:t>
            </a:r>
            <a:endParaRPr/>
          </a:p>
          <a:p>
            <a:pPr marL="176212" marR="0" lvl="0" indent="-176212" algn="ctr" rtl="0">
              <a:lnSpc>
                <a:spcPct val="100000"/>
              </a:lnSpc>
              <a:spcBef>
                <a:spcPts val="0"/>
              </a:spcBef>
              <a:spcAft>
                <a:spcPts val="0"/>
              </a:spcAft>
              <a:buClr>
                <a:schemeClr val="dk1"/>
              </a:buClr>
              <a:buSzPts val="3200"/>
              <a:buFont typeface="Calibri"/>
              <a:buNone/>
            </a:pPr>
            <a:endParaRPr sz="3200" b="1" i="0" u="none">
              <a:solidFill>
                <a:schemeClr val="dk1"/>
              </a:solidFill>
              <a:latin typeface="Calibri"/>
              <a:ea typeface="Calibri"/>
              <a:cs typeface="Calibri"/>
              <a:sym typeface="Calibri"/>
            </a:endParaRPr>
          </a:p>
          <a:p>
            <a:pPr marL="176212" marR="0" lvl="0" indent="-196850" algn="l" rtl="0">
              <a:lnSpc>
                <a:spcPct val="100000"/>
              </a:lnSpc>
              <a:spcBef>
                <a:spcPts val="0"/>
              </a:spcBef>
              <a:spcAft>
                <a:spcPts val="0"/>
              </a:spcAft>
              <a:buClr>
                <a:schemeClr val="dk1"/>
              </a:buClr>
              <a:buSzPts val="3100"/>
              <a:buFont typeface="Arial"/>
              <a:buChar char="•"/>
            </a:pPr>
            <a:r>
              <a:rPr lang="en-US" sz="3100" b="0" i="0" u="none">
                <a:solidFill>
                  <a:schemeClr val="dk1"/>
                </a:solidFill>
                <a:latin typeface="Calibri"/>
                <a:ea typeface="Calibri"/>
                <a:cs typeface="Calibri"/>
                <a:sym typeface="Calibri"/>
              </a:rPr>
              <a:t>Plastics </a:t>
            </a:r>
            <a:r>
              <a:rPr lang="en-US" sz="2400" b="0" i="0" u="none">
                <a:solidFill>
                  <a:schemeClr val="dk1"/>
                </a:solidFill>
                <a:latin typeface="Calibri"/>
                <a:ea typeface="Calibri"/>
                <a:cs typeface="Calibri"/>
                <a:sym typeface="Calibri"/>
              </a:rPr>
              <a:t>(must be rinsed if soiled)</a:t>
            </a:r>
            <a:endParaRPr/>
          </a:p>
          <a:p>
            <a:pPr marL="176212" marR="0" lvl="0" indent="-196850" algn="l" rtl="0">
              <a:lnSpc>
                <a:spcPct val="100000"/>
              </a:lnSpc>
              <a:spcBef>
                <a:spcPts val="0"/>
              </a:spcBef>
              <a:spcAft>
                <a:spcPts val="0"/>
              </a:spcAft>
              <a:buClr>
                <a:schemeClr val="dk1"/>
              </a:buClr>
              <a:buSzPts val="3100"/>
              <a:buFont typeface="Arial"/>
              <a:buChar char="•"/>
            </a:pPr>
            <a:r>
              <a:rPr lang="en-US" sz="3100" b="0" i="0" u="none">
                <a:solidFill>
                  <a:schemeClr val="dk1"/>
                </a:solidFill>
                <a:latin typeface="Calibri"/>
                <a:ea typeface="Calibri"/>
                <a:cs typeface="Calibri"/>
                <a:sym typeface="Calibri"/>
              </a:rPr>
              <a:t>Paper/cardboard</a:t>
            </a:r>
            <a:endParaRPr/>
          </a:p>
          <a:p>
            <a:pPr marL="176212" marR="0" lvl="0" indent="-196850" algn="l" rtl="0">
              <a:lnSpc>
                <a:spcPct val="100000"/>
              </a:lnSpc>
              <a:spcBef>
                <a:spcPts val="0"/>
              </a:spcBef>
              <a:spcAft>
                <a:spcPts val="0"/>
              </a:spcAft>
              <a:buClr>
                <a:schemeClr val="dk1"/>
              </a:buClr>
              <a:buSzPts val="3100"/>
              <a:buFont typeface="Arial"/>
              <a:buChar char="•"/>
            </a:pPr>
            <a:r>
              <a:rPr lang="en-US" sz="3100" b="0" i="0" u="none">
                <a:solidFill>
                  <a:schemeClr val="dk1"/>
                </a:solidFill>
                <a:latin typeface="Calibri"/>
                <a:ea typeface="Calibri"/>
                <a:cs typeface="Calibri"/>
                <a:sym typeface="Calibri"/>
              </a:rPr>
              <a:t>Metals</a:t>
            </a:r>
            <a:endParaRPr/>
          </a:p>
          <a:p>
            <a:pPr marL="176212" marR="0" lvl="0" indent="-196850" algn="l" rtl="0">
              <a:lnSpc>
                <a:spcPct val="100000"/>
              </a:lnSpc>
              <a:spcBef>
                <a:spcPts val="0"/>
              </a:spcBef>
              <a:spcAft>
                <a:spcPts val="0"/>
              </a:spcAft>
              <a:buClr>
                <a:schemeClr val="dk1"/>
              </a:buClr>
              <a:buSzPts val="3100"/>
              <a:buFont typeface="Arial"/>
              <a:buChar char="•"/>
            </a:pPr>
            <a:r>
              <a:rPr lang="en-US" sz="3100" b="0" i="0" u="none">
                <a:solidFill>
                  <a:schemeClr val="dk1"/>
                </a:solidFill>
                <a:latin typeface="Calibri"/>
                <a:ea typeface="Calibri"/>
                <a:cs typeface="Calibri"/>
                <a:sym typeface="Calibri"/>
              </a:rPr>
              <a:t>Glass (unbroken)</a:t>
            </a:r>
            <a:endParaRPr/>
          </a:p>
          <a:p>
            <a:pPr marL="176212" marR="0" lvl="0" indent="-176212" algn="l" rtl="0">
              <a:lnSpc>
                <a:spcPct val="100000"/>
              </a:lnSpc>
              <a:spcBef>
                <a:spcPts val="0"/>
              </a:spcBef>
              <a:spcAft>
                <a:spcPts val="0"/>
              </a:spcAft>
              <a:buClr>
                <a:schemeClr val="dk1"/>
              </a:buClr>
              <a:buSzPts val="3100"/>
              <a:buFont typeface="Calibri"/>
              <a:buNone/>
            </a:pPr>
            <a:endParaRPr sz="3100" b="0" i="0" u="none">
              <a:solidFill>
                <a:schemeClr val="dk1"/>
              </a:solidFill>
              <a:latin typeface="Calibri"/>
              <a:ea typeface="Calibri"/>
              <a:cs typeface="Calibri"/>
              <a:sym typeface="Calibri"/>
            </a:endParaRPr>
          </a:p>
          <a:p>
            <a:pPr marL="176212" marR="0" lvl="0" indent="0" algn="l" rtl="0">
              <a:lnSpc>
                <a:spcPct val="100000"/>
              </a:lnSpc>
              <a:spcBef>
                <a:spcPts val="0"/>
              </a:spcBef>
              <a:spcAft>
                <a:spcPts val="0"/>
              </a:spcAft>
              <a:buClr>
                <a:schemeClr val="dk1"/>
              </a:buClr>
              <a:buSzPts val="3100"/>
              <a:buFont typeface="Arial"/>
              <a:buNone/>
            </a:pPr>
            <a:endParaRPr sz="31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3100" b="0" i="0" u="none">
              <a:solidFill>
                <a:schemeClr val="dk1"/>
              </a:solidFill>
              <a:latin typeface="Calibri"/>
              <a:ea typeface="Calibri"/>
              <a:cs typeface="Calibri"/>
              <a:sym typeface="Calibri"/>
            </a:endParaRPr>
          </a:p>
        </p:txBody>
      </p:sp>
      <p:pic>
        <p:nvPicPr>
          <p:cNvPr id="2" name="Picture 2" descr="A picture containing container, bin, basket, first-aid kit&#10;&#10;Description generated with very high confidence">
            <a:extLst>
              <a:ext uri="{FF2B5EF4-FFF2-40B4-BE49-F238E27FC236}">
                <a16:creationId xmlns:a16="http://schemas.microsoft.com/office/drawing/2014/main" id="{0FACBE66-54C8-493B-AF84-9830EBC032E0}"/>
              </a:ext>
            </a:extLst>
          </p:cNvPr>
          <p:cNvPicPr>
            <a:picLocks noChangeAspect="1"/>
          </p:cNvPicPr>
          <p:nvPr/>
        </p:nvPicPr>
        <p:blipFill>
          <a:blip r:embed="rId3"/>
          <a:stretch>
            <a:fillRect/>
          </a:stretch>
        </p:blipFill>
        <p:spPr>
          <a:xfrm>
            <a:off x="903153" y="1779858"/>
            <a:ext cx="2697601" cy="3940309"/>
          </a:xfrm>
          <a:prstGeom prst="rect">
            <a:avLst/>
          </a:prstGeom>
        </p:spPr>
      </p:pic>
      <p:pic>
        <p:nvPicPr>
          <p:cNvPr id="3" name="Picture 2">
            <a:extLst>
              <a:ext uri="{FF2B5EF4-FFF2-40B4-BE49-F238E27FC236}">
                <a16:creationId xmlns:a16="http://schemas.microsoft.com/office/drawing/2014/main" id="{7111612E-3E83-4AA1-8E53-30FB75BB3656}"/>
              </a:ext>
            </a:extLst>
          </p:cNvPr>
          <p:cNvPicPr>
            <a:picLocks noChangeAspect="1"/>
          </p:cNvPicPr>
          <p:nvPr/>
        </p:nvPicPr>
        <p:blipFill>
          <a:blip r:embed="rId4"/>
          <a:stretch>
            <a:fillRect/>
          </a:stretch>
        </p:blipFill>
        <p:spPr>
          <a:xfrm>
            <a:off x="96097" y="5519445"/>
            <a:ext cx="957155" cy="117663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1"/>
          <p:cNvSpPr txBox="1"/>
          <p:nvPr/>
        </p:nvSpPr>
        <p:spPr>
          <a:xfrm>
            <a:off x="825500" y="649287"/>
            <a:ext cx="7481887" cy="708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000"/>
              <a:buFont typeface="Arial"/>
              <a:buNone/>
            </a:pPr>
            <a:r>
              <a:rPr lang="en-US" sz="4000" b="1" i="0" u="none">
                <a:solidFill>
                  <a:schemeClr val="dk1"/>
                </a:solidFill>
                <a:latin typeface="Arial"/>
                <a:ea typeface="Arial"/>
                <a:cs typeface="Arial"/>
                <a:sym typeface="Arial"/>
              </a:rPr>
              <a:t>How to dispose the waste?</a:t>
            </a:r>
            <a:endParaRPr/>
          </a:p>
        </p:txBody>
      </p:sp>
      <p:sp>
        <p:nvSpPr>
          <p:cNvPr id="176" name="Google Shape;176;p21"/>
          <p:cNvSpPr txBox="1"/>
          <p:nvPr/>
        </p:nvSpPr>
        <p:spPr>
          <a:xfrm>
            <a:off x="825512" y="1635888"/>
            <a:ext cx="4630800" cy="618660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rgbClr val="00B050"/>
              </a:buClr>
              <a:buSzPts val="2800"/>
              <a:buFont typeface="Calibri"/>
              <a:buNone/>
            </a:pPr>
            <a:r>
              <a:rPr lang="en-US" sz="2800" b="1" i="0" u="none" dirty="0">
                <a:solidFill>
                  <a:srgbClr val="00B050"/>
                </a:solidFill>
                <a:latin typeface="Calibri"/>
                <a:ea typeface="Calibri"/>
                <a:cs typeface="Calibri"/>
                <a:sym typeface="Calibri"/>
              </a:rPr>
              <a:t>Wet Waste</a:t>
            </a:r>
            <a:endParaRPr dirty="0"/>
          </a:p>
          <a:p>
            <a:pPr marL="0" marR="0" lvl="0" indent="-152400" algn="l" rtl="0">
              <a:lnSpc>
                <a:spcPct val="100000"/>
              </a:lnSpc>
              <a:spcBef>
                <a:spcPts val="0"/>
              </a:spcBef>
              <a:spcAft>
                <a:spcPts val="0"/>
              </a:spcAft>
              <a:buClr>
                <a:schemeClr val="dk1"/>
              </a:buClr>
              <a:buSzPts val="2400"/>
              <a:buFont typeface="Arial"/>
              <a:buChar char="•"/>
            </a:pPr>
            <a:r>
              <a:rPr lang="en-US" sz="2400" b="0" i="0" u="none" dirty="0">
                <a:solidFill>
                  <a:schemeClr val="dk1"/>
                </a:solidFill>
                <a:latin typeface="Calibri"/>
                <a:ea typeface="Calibri"/>
                <a:cs typeface="Calibri"/>
                <a:sym typeface="Calibri"/>
              </a:rPr>
              <a:t>Wet waste should be processed within the premises (SWM rules)</a:t>
            </a:r>
            <a:endParaRPr dirty="0">
              <a:solidFill>
                <a:schemeClr val="dk1"/>
              </a:solidFill>
            </a:endParaRPr>
          </a:p>
          <a:p>
            <a:pPr marL="0" marR="0" lvl="0" indent="-152400" algn="l" rtl="0">
              <a:lnSpc>
                <a:spcPct val="150000"/>
              </a:lnSpc>
              <a:spcBef>
                <a:spcPts val="0"/>
              </a:spcBef>
              <a:spcAft>
                <a:spcPts val="0"/>
              </a:spcAft>
              <a:buClr>
                <a:schemeClr val="dk1"/>
              </a:buClr>
              <a:buSzPts val="2400"/>
              <a:buFont typeface="Arial"/>
              <a:buChar char="•"/>
            </a:pPr>
            <a:r>
              <a:rPr lang="en-US" sz="2400" b="0" i="0" u="none" dirty="0">
                <a:solidFill>
                  <a:schemeClr val="dk1"/>
                </a:solidFill>
                <a:latin typeface="Calibri"/>
                <a:ea typeface="Calibri"/>
                <a:cs typeface="Calibri"/>
                <a:sym typeface="Calibri"/>
              </a:rPr>
              <a:t>Community composting in green belts/parks</a:t>
            </a:r>
            <a:endParaRPr dirty="0">
              <a:solidFill>
                <a:schemeClr val="dk1"/>
              </a:solidFill>
            </a:endParaRPr>
          </a:p>
          <a:p>
            <a:pPr marL="0" marR="0" lvl="0" indent="-152400" algn="l" rtl="0">
              <a:lnSpc>
                <a:spcPct val="150000"/>
              </a:lnSpc>
              <a:spcBef>
                <a:spcPts val="0"/>
              </a:spcBef>
              <a:spcAft>
                <a:spcPts val="0"/>
              </a:spcAft>
              <a:buClr>
                <a:schemeClr val="dk1"/>
              </a:buClr>
              <a:buSzPts val="2400"/>
              <a:buFont typeface="Arial"/>
              <a:buChar char="•"/>
            </a:pPr>
            <a:r>
              <a:rPr lang="en-US" sz="2400" b="0" i="0" u="none" dirty="0">
                <a:solidFill>
                  <a:schemeClr val="dk1"/>
                </a:solidFill>
                <a:latin typeface="Calibri"/>
                <a:ea typeface="Calibri"/>
                <a:cs typeface="Calibri"/>
                <a:sym typeface="Calibri"/>
              </a:rPr>
              <a:t>Composting at household level</a:t>
            </a:r>
            <a:endParaRPr dirty="0">
              <a:solidFill>
                <a:schemeClr val="dk1"/>
              </a:solidFill>
            </a:endParaRPr>
          </a:p>
          <a:p>
            <a:pPr marL="0" marR="0" lvl="0" indent="-152400" algn="l" rtl="0">
              <a:lnSpc>
                <a:spcPct val="150000"/>
              </a:lnSpc>
              <a:spcBef>
                <a:spcPts val="0"/>
              </a:spcBef>
              <a:spcAft>
                <a:spcPts val="0"/>
              </a:spcAft>
              <a:buClr>
                <a:schemeClr val="dk1"/>
              </a:buClr>
              <a:buSzPts val="2400"/>
              <a:buFont typeface="Arial"/>
              <a:buChar char="•"/>
            </a:pPr>
            <a:r>
              <a:rPr lang="en-US" sz="2400" b="0" i="0" u="none" dirty="0">
                <a:solidFill>
                  <a:schemeClr val="dk1"/>
                </a:solidFill>
                <a:latin typeface="Calibri"/>
                <a:ea typeface="Calibri"/>
                <a:cs typeface="Calibri"/>
                <a:sym typeface="Calibri"/>
              </a:rPr>
              <a:t>Biomethanation</a:t>
            </a:r>
            <a:endParaRPr dirty="0">
              <a:solidFill>
                <a:schemeClr val="dk1"/>
              </a:solidFill>
            </a:endParaRPr>
          </a:p>
          <a:p>
            <a:pPr marL="0" marR="0" lvl="0" indent="-152400" algn="l" rtl="0">
              <a:lnSpc>
                <a:spcPct val="150000"/>
              </a:lnSpc>
              <a:spcBef>
                <a:spcPts val="0"/>
              </a:spcBef>
              <a:spcAft>
                <a:spcPts val="0"/>
              </a:spcAft>
              <a:buClr>
                <a:schemeClr val="dk1"/>
              </a:buClr>
              <a:buSzPts val="2400"/>
              <a:buFont typeface="Arial"/>
              <a:buChar char="•"/>
            </a:pPr>
            <a:r>
              <a:rPr lang="en-US" sz="2400" b="0" i="0" u="none" dirty="0">
                <a:solidFill>
                  <a:schemeClr val="dk1"/>
                </a:solidFill>
                <a:latin typeface="Calibri"/>
                <a:ea typeface="Calibri"/>
                <a:cs typeface="Calibri"/>
                <a:sym typeface="Calibri"/>
              </a:rPr>
              <a:t>Compost can be used in the parks</a:t>
            </a:r>
            <a:endParaRPr dirty="0">
              <a:solidFill>
                <a:schemeClr val="dk1"/>
              </a:solidFill>
            </a:endParaRPr>
          </a:p>
          <a:p>
            <a:pPr marL="0" marR="0" lvl="0" indent="0" algn="l" rtl="0">
              <a:lnSpc>
                <a:spcPct val="150000"/>
              </a:lnSpc>
              <a:spcBef>
                <a:spcPts val="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pic>
        <p:nvPicPr>
          <p:cNvPr id="177" name="Google Shape;177;p21" descr="E:\chintan temp\Representational-Image.png"/>
          <p:cNvPicPr preferRelativeResize="0"/>
          <p:nvPr/>
        </p:nvPicPr>
        <p:blipFill rotWithShape="1">
          <a:blip r:embed="rId3">
            <a:alphaModFix/>
          </a:blip>
          <a:srcRect l="68359" t="5525" b="13276"/>
          <a:stretch/>
        </p:blipFill>
        <p:spPr>
          <a:xfrm>
            <a:off x="6784975" y="3730623"/>
            <a:ext cx="1493700" cy="1743000"/>
          </a:xfrm>
          <a:prstGeom prst="flowChartAlternateProcess">
            <a:avLst/>
          </a:prstGeom>
          <a:noFill/>
          <a:ln>
            <a:noFill/>
          </a:ln>
        </p:spPr>
      </p:pic>
      <p:pic>
        <p:nvPicPr>
          <p:cNvPr id="178" name="Google Shape;178;p21" descr="E:\chintan temp\Representational-Image.png"/>
          <p:cNvPicPr preferRelativeResize="0"/>
          <p:nvPr/>
        </p:nvPicPr>
        <p:blipFill rotWithShape="1">
          <a:blip r:embed="rId3">
            <a:alphaModFix/>
          </a:blip>
          <a:srcRect l="35027" t="8026" r="34026" b="24895"/>
          <a:stretch/>
        </p:blipFill>
        <p:spPr>
          <a:xfrm>
            <a:off x="5041900" y="2686050"/>
            <a:ext cx="1638300" cy="1857300"/>
          </a:xfrm>
          <a:prstGeom prst="flowChartAlternateProcess">
            <a:avLst/>
          </a:prstGeom>
          <a:noFill/>
          <a:ln>
            <a:noFill/>
          </a:ln>
        </p:spPr>
      </p:pic>
      <p:pic>
        <p:nvPicPr>
          <p:cNvPr id="179" name="Google Shape;179;p21" descr="E:\chintan temp\Representational-Image.png"/>
          <p:cNvPicPr preferRelativeResize="0"/>
          <p:nvPr/>
        </p:nvPicPr>
        <p:blipFill rotWithShape="1">
          <a:blip r:embed="rId3">
            <a:alphaModFix/>
          </a:blip>
          <a:srcRect t="10968" r="67360" b="18572"/>
          <a:stretch/>
        </p:blipFill>
        <p:spPr>
          <a:xfrm>
            <a:off x="6784975" y="1487488"/>
            <a:ext cx="1600200" cy="1808100"/>
          </a:xfrm>
          <a:prstGeom prst="flowChartAlternateProcess">
            <a:avLst/>
          </a:prstGeom>
          <a:noFill/>
          <a:ln>
            <a:noFill/>
          </a:ln>
        </p:spPr>
      </p:pic>
      <p:pic>
        <p:nvPicPr>
          <p:cNvPr id="2" name="Picture 1">
            <a:extLst>
              <a:ext uri="{FF2B5EF4-FFF2-40B4-BE49-F238E27FC236}">
                <a16:creationId xmlns:a16="http://schemas.microsoft.com/office/drawing/2014/main" id="{7806A458-DF3F-48A1-9423-2F12D04CB03B}"/>
              </a:ext>
            </a:extLst>
          </p:cNvPr>
          <p:cNvPicPr>
            <a:picLocks noChangeAspect="1"/>
          </p:cNvPicPr>
          <p:nvPr/>
        </p:nvPicPr>
        <p:blipFill>
          <a:blip r:embed="rId4"/>
          <a:stretch>
            <a:fillRect/>
          </a:stretch>
        </p:blipFill>
        <p:spPr>
          <a:xfrm>
            <a:off x="294547" y="5341290"/>
            <a:ext cx="957155" cy="117663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2"/>
          <p:cNvSpPr txBox="1"/>
          <p:nvPr/>
        </p:nvSpPr>
        <p:spPr>
          <a:xfrm>
            <a:off x="825500" y="649287"/>
            <a:ext cx="7481887" cy="708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000"/>
              <a:buFont typeface="Arial"/>
              <a:buNone/>
            </a:pPr>
            <a:r>
              <a:rPr lang="en-US" sz="4000" b="1" i="0" u="none">
                <a:solidFill>
                  <a:schemeClr val="dk1"/>
                </a:solidFill>
                <a:latin typeface="Arial"/>
                <a:ea typeface="Arial"/>
                <a:cs typeface="Arial"/>
                <a:sym typeface="Arial"/>
              </a:rPr>
              <a:t>How to dispose the waste?</a:t>
            </a:r>
            <a:endParaRPr/>
          </a:p>
        </p:txBody>
      </p:sp>
      <p:sp>
        <p:nvSpPr>
          <p:cNvPr id="185" name="Google Shape;185;p22"/>
          <p:cNvSpPr txBox="1"/>
          <p:nvPr/>
        </p:nvSpPr>
        <p:spPr>
          <a:xfrm>
            <a:off x="1625600" y="1762125"/>
            <a:ext cx="6681900" cy="5202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2800"/>
              <a:buFont typeface="Calibri"/>
              <a:buNone/>
            </a:pPr>
            <a:r>
              <a:rPr lang="en-US" sz="2800" b="1" i="0" u="none">
                <a:solidFill>
                  <a:srgbClr val="C00000"/>
                </a:solidFill>
                <a:latin typeface="Calibri"/>
                <a:ea typeface="Calibri"/>
                <a:cs typeface="Calibri"/>
                <a:sym typeface="Calibri"/>
              </a:rPr>
              <a:t>Sanitary/hazardous Waste</a:t>
            </a:r>
            <a:endParaRPr/>
          </a:p>
          <a:p>
            <a:pPr marL="0" marR="0" lvl="0" indent="0" algn="l" rtl="0">
              <a:lnSpc>
                <a:spcPct val="100000"/>
              </a:lnSpc>
              <a:spcBef>
                <a:spcPts val="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a:p>
            <a:pPr marL="0" marR="0" lvl="0" indent="-1778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Calibri"/>
                <a:ea typeface="Calibri"/>
                <a:cs typeface="Calibri"/>
                <a:sym typeface="Calibri"/>
              </a:rPr>
              <a:t>Carefully Wrap it in a newspaper</a:t>
            </a:r>
            <a:endParaRPr/>
          </a:p>
          <a:p>
            <a:pPr marL="0" marR="0" lvl="0" indent="0" algn="l" rtl="0">
              <a:lnSpc>
                <a:spcPct val="100000"/>
              </a:lnSpc>
              <a:spcBef>
                <a:spcPts val="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a:p>
            <a:pPr marL="0" marR="0" lvl="0" indent="-1778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Calibri"/>
                <a:ea typeface="Calibri"/>
                <a:cs typeface="Calibri"/>
                <a:sym typeface="Calibri"/>
              </a:rPr>
              <a:t>Handover to the waste picker separately</a:t>
            </a:r>
            <a:endParaRPr/>
          </a:p>
          <a:p>
            <a:pPr marL="0" marR="0" lvl="0" indent="0" algn="l" rtl="0">
              <a:lnSpc>
                <a:spcPct val="100000"/>
              </a:lnSpc>
              <a:spcBef>
                <a:spcPts val="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a:p>
            <a:pPr marL="0" marR="0" lvl="0" indent="-1778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Calibri"/>
                <a:ea typeface="Calibri"/>
                <a:cs typeface="Calibri"/>
                <a:sym typeface="Calibri"/>
              </a:rPr>
              <a:t>It will be incinerated or landfilled</a:t>
            </a:r>
            <a:endParaRPr/>
          </a:p>
          <a:p>
            <a:pPr marL="0" marR="0" lvl="0" indent="0" algn="l" rtl="0">
              <a:lnSpc>
                <a:spcPct val="100000"/>
              </a:lnSpc>
              <a:spcBef>
                <a:spcPts val="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800" b="0" i="0" u="none">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EA9D6556-F60E-4891-A77C-8E8D7A6085F5}"/>
              </a:ext>
            </a:extLst>
          </p:cNvPr>
          <p:cNvPicPr>
            <a:picLocks noChangeAspect="1"/>
          </p:cNvPicPr>
          <p:nvPr/>
        </p:nvPicPr>
        <p:blipFill>
          <a:blip r:embed="rId3"/>
          <a:stretch>
            <a:fillRect/>
          </a:stretch>
        </p:blipFill>
        <p:spPr>
          <a:xfrm>
            <a:off x="825500" y="4949403"/>
            <a:ext cx="957155" cy="117663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3"/>
          <p:cNvSpPr txBox="1"/>
          <p:nvPr/>
        </p:nvSpPr>
        <p:spPr>
          <a:xfrm>
            <a:off x="825500" y="649287"/>
            <a:ext cx="7481887" cy="708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000"/>
              <a:buFont typeface="Arial"/>
              <a:buNone/>
            </a:pPr>
            <a:r>
              <a:rPr lang="en-US" sz="4000" b="1" i="0" u="none">
                <a:solidFill>
                  <a:schemeClr val="dk1"/>
                </a:solidFill>
                <a:latin typeface="Arial"/>
                <a:ea typeface="Arial"/>
                <a:cs typeface="Arial"/>
                <a:sym typeface="Arial"/>
              </a:rPr>
              <a:t>How to dispose the waste?</a:t>
            </a:r>
            <a:endParaRPr/>
          </a:p>
        </p:txBody>
      </p:sp>
      <p:sp>
        <p:nvSpPr>
          <p:cNvPr id="191" name="Google Shape;191;p23"/>
          <p:cNvSpPr txBox="1"/>
          <p:nvPr/>
        </p:nvSpPr>
        <p:spPr>
          <a:xfrm>
            <a:off x="693737" y="1820862"/>
            <a:ext cx="7613650" cy="52022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70C0"/>
              </a:buClr>
              <a:buSzPts val="2800"/>
              <a:buFont typeface="Calibri"/>
              <a:buNone/>
            </a:pPr>
            <a:r>
              <a:rPr lang="en-US" sz="2800" b="1" i="0" u="none" dirty="0">
                <a:solidFill>
                  <a:srgbClr val="0070C0"/>
                </a:solidFill>
                <a:latin typeface="Calibri"/>
                <a:ea typeface="Calibri"/>
                <a:cs typeface="Calibri"/>
                <a:sym typeface="Calibri"/>
              </a:rPr>
              <a:t>Recyclable and E-Waste</a:t>
            </a:r>
            <a:endParaRPr dirty="0"/>
          </a:p>
          <a:p>
            <a:pPr marL="0" marR="0" lvl="0" indent="0" algn="l" rtl="0">
              <a:lnSpc>
                <a:spcPct val="100000"/>
              </a:lnSpc>
              <a:spcBef>
                <a:spcPts val="0"/>
              </a:spcBef>
              <a:spcAft>
                <a:spcPts val="0"/>
              </a:spcAft>
              <a:buClr>
                <a:schemeClr val="dk1"/>
              </a:buClr>
              <a:buSzPts val="2400"/>
              <a:buFont typeface="Calibri"/>
              <a:buNone/>
            </a:pPr>
            <a:endParaRPr sz="2400" b="0" i="0" u="none" dirty="0">
              <a:solidFill>
                <a:schemeClr val="dk1"/>
              </a:solidFill>
              <a:latin typeface="Trebuchet MS"/>
              <a:ea typeface="Trebuchet MS"/>
              <a:cs typeface="Trebuchet MS"/>
              <a:sym typeface="Trebuchet MS"/>
            </a:endParaRPr>
          </a:p>
          <a:p>
            <a:pPr marL="0" marR="0" lvl="0" indent="-152400" algn="l" rtl="0">
              <a:lnSpc>
                <a:spcPct val="100000"/>
              </a:lnSpc>
              <a:spcBef>
                <a:spcPts val="0"/>
              </a:spcBef>
              <a:spcAft>
                <a:spcPts val="0"/>
              </a:spcAft>
              <a:buClr>
                <a:schemeClr val="dk1"/>
              </a:buClr>
              <a:buSzPts val="2400"/>
              <a:buFont typeface="Arial"/>
              <a:buChar char="•"/>
            </a:pPr>
            <a:r>
              <a:rPr lang="en-US" sz="2400" b="0" i="0" u="none" dirty="0">
                <a:solidFill>
                  <a:schemeClr val="dk1"/>
                </a:solidFill>
                <a:latin typeface="Trebuchet MS"/>
                <a:ea typeface="Trebuchet MS"/>
                <a:cs typeface="Trebuchet MS"/>
                <a:sym typeface="Trebuchet MS"/>
              </a:rPr>
              <a:t>Dry waste is further segregated and sent for recycling</a:t>
            </a:r>
            <a:endParaRPr dirty="0"/>
          </a:p>
          <a:p>
            <a:pPr marL="0" marR="0" lvl="0" indent="0" algn="l" rtl="0">
              <a:lnSpc>
                <a:spcPct val="100000"/>
              </a:lnSpc>
              <a:spcBef>
                <a:spcPts val="0"/>
              </a:spcBef>
              <a:spcAft>
                <a:spcPts val="0"/>
              </a:spcAft>
              <a:buClr>
                <a:schemeClr val="dk1"/>
              </a:buClr>
              <a:buSzPts val="2400"/>
              <a:buFont typeface="Arial"/>
              <a:buNone/>
            </a:pPr>
            <a:endParaRPr sz="2400" b="0" i="0" u="none" dirty="0">
              <a:solidFill>
                <a:schemeClr val="dk1"/>
              </a:solidFill>
              <a:latin typeface="Calibri"/>
              <a:ea typeface="Calibri"/>
              <a:cs typeface="Calibri"/>
              <a:sym typeface="Calibri"/>
            </a:endParaRPr>
          </a:p>
          <a:p>
            <a:pPr marL="0" marR="0" lvl="0" indent="-152400" algn="l" rtl="0">
              <a:lnSpc>
                <a:spcPct val="100000"/>
              </a:lnSpc>
              <a:spcBef>
                <a:spcPts val="0"/>
              </a:spcBef>
              <a:spcAft>
                <a:spcPts val="0"/>
              </a:spcAft>
              <a:buClr>
                <a:schemeClr val="dk1"/>
              </a:buClr>
              <a:buSzPts val="2400"/>
              <a:buFont typeface="Arial"/>
              <a:buChar char="•"/>
            </a:pPr>
            <a:r>
              <a:rPr lang="en-US" sz="2400" b="0" i="0" u="none" dirty="0">
                <a:solidFill>
                  <a:schemeClr val="dk1"/>
                </a:solidFill>
                <a:latin typeface="Trebuchet MS"/>
                <a:ea typeface="Trebuchet MS"/>
                <a:cs typeface="Trebuchet MS"/>
                <a:sym typeface="Trebuchet MS"/>
              </a:rPr>
              <a:t>E-Waste needs scientific and careful disposal</a:t>
            </a:r>
            <a:endParaRPr sz="2400" b="0"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Arial"/>
              <a:buNone/>
            </a:pPr>
            <a:endParaRPr sz="2400" b="0" i="0" u="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2800"/>
              <a:buFont typeface="Arial"/>
              <a:buNone/>
            </a:pPr>
            <a:endParaRPr sz="2800" b="0"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800"/>
              <a:buFont typeface="Arial"/>
              <a:buNone/>
            </a:pPr>
            <a:endParaRPr sz="2800" b="0"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800"/>
              <a:buFont typeface="Arial"/>
              <a:buNone/>
            </a:pPr>
            <a:endParaRPr sz="2800" b="0"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800"/>
              <a:buFont typeface="Arial"/>
              <a:buNone/>
            </a:pPr>
            <a:endParaRPr sz="2800" b="0"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800" b="0" i="0" u="none" dirty="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FC092660-0298-4456-82BC-6F223AC469FC}"/>
              </a:ext>
            </a:extLst>
          </p:cNvPr>
          <p:cNvPicPr>
            <a:picLocks noChangeAspect="1"/>
          </p:cNvPicPr>
          <p:nvPr/>
        </p:nvPicPr>
        <p:blipFill>
          <a:blip r:embed="rId3"/>
          <a:stretch>
            <a:fillRect/>
          </a:stretch>
        </p:blipFill>
        <p:spPr>
          <a:xfrm>
            <a:off x="836613" y="4725469"/>
            <a:ext cx="957155" cy="117663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25" descr="BackgroundBlue.jpg"/>
          <p:cNvPicPr preferRelativeResize="0"/>
          <p:nvPr/>
        </p:nvPicPr>
        <p:blipFill rotWithShape="1">
          <a:blip r:embed="rId3">
            <a:alphaModFix/>
          </a:blip>
          <a:srcRect/>
          <a:stretch/>
        </p:blipFill>
        <p:spPr>
          <a:xfrm>
            <a:off x="0" y="0"/>
            <a:ext cx="9142412" cy="6858000"/>
          </a:xfrm>
          <a:prstGeom prst="rect">
            <a:avLst/>
          </a:prstGeom>
          <a:noFill/>
          <a:ln>
            <a:noFill/>
          </a:ln>
        </p:spPr>
      </p:pic>
      <p:sp>
        <p:nvSpPr>
          <p:cNvPr id="207" name="Google Shape;207;p25"/>
          <p:cNvSpPr txBox="1"/>
          <p:nvPr/>
        </p:nvSpPr>
        <p:spPr>
          <a:xfrm>
            <a:off x="1279525" y="2752725"/>
            <a:ext cx="6432550" cy="5540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1AA211"/>
              </a:buClr>
              <a:buSzPts val="3000"/>
              <a:buFont typeface="Calibri"/>
              <a:buNone/>
            </a:pPr>
            <a:r>
              <a:rPr lang="en-US" sz="4800" b="1" i="0" u="none">
                <a:solidFill>
                  <a:srgbClr val="1AA211"/>
                </a:solidFill>
                <a:latin typeface="Calibri"/>
                <a:ea typeface="Calibri"/>
                <a:cs typeface="Calibri"/>
                <a:sym typeface="Calibri"/>
              </a:rPr>
              <a:t>Thank You!</a:t>
            </a:r>
            <a:endParaRPr sz="4800"/>
          </a:p>
        </p:txBody>
      </p:sp>
      <p:pic>
        <p:nvPicPr>
          <p:cNvPr id="2" name="Picture 1">
            <a:extLst>
              <a:ext uri="{FF2B5EF4-FFF2-40B4-BE49-F238E27FC236}">
                <a16:creationId xmlns:a16="http://schemas.microsoft.com/office/drawing/2014/main" id="{871CB231-E2C3-4FE8-BE74-588216FDEFAB}"/>
              </a:ext>
            </a:extLst>
          </p:cNvPr>
          <p:cNvPicPr>
            <a:picLocks noChangeAspect="1"/>
          </p:cNvPicPr>
          <p:nvPr/>
        </p:nvPicPr>
        <p:blipFill>
          <a:blip r:embed="rId4"/>
          <a:stretch>
            <a:fillRect/>
          </a:stretch>
        </p:blipFill>
        <p:spPr>
          <a:xfrm>
            <a:off x="322370" y="5471172"/>
            <a:ext cx="957155" cy="117663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7"/>
          <p:cNvSpPr txBox="1"/>
          <p:nvPr/>
        </p:nvSpPr>
        <p:spPr>
          <a:xfrm>
            <a:off x="2046287" y="5994400"/>
            <a:ext cx="5259387"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9" name="Google Shape;49;p7"/>
          <p:cNvSpPr txBox="1"/>
          <p:nvPr/>
        </p:nvSpPr>
        <p:spPr>
          <a:xfrm>
            <a:off x="2049462" y="590550"/>
            <a:ext cx="7480300" cy="7080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0"/>
              <a:buFont typeface="Arial"/>
              <a:buNone/>
            </a:pPr>
            <a:r>
              <a:rPr lang="en-US" sz="4000" b="1" i="0" u="none">
                <a:solidFill>
                  <a:schemeClr val="dk1"/>
                </a:solidFill>
                <a:latin typeface="Arial"/>
                <a:ea typeface="Arial"/>
                <a:cs typeface="Arial"/>
                <a:sym typeface="Arial"/>
              </a:rPr>
              <a:t>Why is it happening?</a:t>
            </a:r>
            <a:endParaRPr/>
          </a:p>
        </p:txBody>
      </p:sp>
      <p:sp>
        <p:nvSpPr>
          <p:cNvPr id="50" name="Google Shape;50;p7"/>
          <p:cNvSpPr txBox="1"/>
          <p:nvPr/>
        </p:nvSpPr>
        <p:spPr>
          <a:xfrm>
            <a:off x="1211287" y="4369900"/>
            <a:ext cx="8786700" cy="1476300"/>
          </a:xfrm>
          <a:prstGeom prst="rect">
            <a:avLst/>
          </a:prstGeom>
          <a:noFill/>
          <a:ln>
            <a:noFill/>
          </a:ln>
        </p:spPr>
        <p:txBody>
          <a:bodyPr spcFirstLastPara="1" wrap="square" lIns="91425" tIns="45700" rIns="91425" bIns="45700" anchor="t" anchorCtr="0">
            <a:noAutofit/>
          </a:bodyPr>
          <a:lstStyle/>
          <a:p>
            <a:pPr marL="571500" marR="0" lvl="0" indent="-571500" algn="l" rtl="0">
              <a:lnSpc>
                <a:spcPct val="100000"/>
              </a:lnSpc>
              <a:spcBef>
                <a:spcPts val="0"/>
              </a:spcBef>
              <a:spcAft>
                <a:spcPts val="0"/>
              </a:spcAft>
              <a:buClr>
                <a:schemeClr val="dk1"/>
              </a:buClr>
              <a:buSzPts val="3000"/>
              <a:buFont typeface="Arial"/>
              <a:buChar char="•"/>
            </a:pPr>
            <a:r>
              <a:rPr lang="en-US" sz="3000" b="0" i="0" u="none">
                <a:solidFill>
                  <a:schemeClr val="dk1"/>
                </a:solidFill>
                <a:latin typeface="Trebuchet MS"/>
                <a:ea typeface="Trebuchet MS"/>
                <a:cs typeface="Trebuchet MS"/>
                <a:sym typeface="Trebuchet MS"/>
              </a:rPr>
              <a:t>CONVENIENCE &gt; SUSTAINABILITY </a:t>
            </a:r>
            <a:endParaRPr/>
          </a:p>
          <a:p>
            <a:pPr marL="571500" marR="0" lvl="0" indent="-571500" algn="l" rtl="0">
              <a:lnSpc>
                <a:spcPct val="100000"/>
              </a:lnSpc>
              <a:spcBef>
                <a:spcPts val="0"/>
              </a:spcBef>
              <a:spcAft>
                <a:spcPts val="0"/>
              </a:spcAft>
              <a:buClr>
                <a:schemeClr val="dk1"/>
              </a:buClr>
              <a:buSzPts val="3000"/>
              <a:buFont typeface="Arial"/>
              <a:buChar char="•"/>
            </a:pPr>
            <a:r>
              <a:rPr lang="en-US" sz="3000" b="0" i="0" u="none">
                <a:solidFill>
                  <a:schemeClr val="dk1"/>
                </a:solidFill>
                <a:latin typeface="Trebuchet MS"/>
                <a:ea typeface="Trebuchet MS"/>
                <a:cs typeface="Trebuchet MS"/>
                <a:sym typeface="Trebuchet MS"/>
              </a:rPr>
              <a:t>USE &amp; THROW CULTURE</a:t>
            </a:r>
            <a:endParaRPr/>
          </a:p>
          <a:p>
            <a:pPr marL="571500" marR="0" lvl="0" indent="-571500" algn="l" rtl="0">
              <a:lnSpc>
                <a:spcPct val="100000"/>
              </a:lnSpc>
              <a:spcBef>
                <a:spcPts val="0"/>
              </a:spcBef>
              <a:spcAft>
                <a:spcPts val="0"/>
              </a:spcAft>
              <a:buClr>
                <a:schemeClr val="dk1"/>
              </a:buClr>
              <a:buSzPts val="3000"/>
              <a:buFont typeface="Arial"/>
              <a:buChar char="•"/>
            </a:pPr>
            <a:r>
              <a:rPr lang="en-US" sz="3000" b="0" i="0" u="none">
                <a:solidFill>
                  <a:schemeClr val="dk1"/>
                </a:solidFill>
                <a:latin typeface="Trebuchet MS"/>
                <a:ea typeface="Trebuchet MS"/>
                <a:cs typeface="Trebuchet MS"/>
                <a:sym typeface="Trebuchet MS"/>
              </a:rPr>
              <a:t>OUT OF SIGHT,OUT OF MIND </a:t>
            </a:r>
            <a:endParaRPr/>
          </a:p>
        </p:txBody>
      </p:sp>
      <p:pic>
        <p:nvPicPr>
          <p:cNvPr id="51" name="Google Shape;51;p7" descr="E:\chintan temp\plastik-moni-640x300.jpeg"/>
          <p:cNvPicPr preferRelativeResize="0"/>
          <p:nvPr/>
        </p:nvPicPr>
        <p:blipFill rotWithShape="1">
          <a:blip r:embed="rId3">
            <a:alphaModFix/>
          </a:blip>
          <a:srcRect r="50000"/>
          <a:stretch/>
        </p:blipFill>
        <p:spPr>
          <a:xfrm>
            <a:off x="2411125" y="1298575"/>
            <a:ext cx="4529700" cy="2923200"/>
          </a:xfrm>
          <a:prstGeom prst="flowChartAlternateProcess">
            <a:avLst/>
          </a:prstGeom>
          <a:noFill/>
          <a:ln>
            <a:noFill/>
          </a:ln>
        </p:spPr>
      </p:pic>
      <p:pic>
        <p:nvPicPr>
          <p:cNvPr id="2" name="Picture 1">
            <a:extLst>
              <a:ext uri="{FF2B5EF4-FFF2-40B4-BE49-F238E27FC236}">
                <a16:creationId xmlns:a16="http://schemas.microsoft.com/office/drawing/2014/main" id="{520140CA-BA2E-4941-AF4E-20353A0AA096}"/>
              </a:ext>
            </a:extLst>
          </p:cNvPr>
          <p:cNvPicPr>
            <a:picLocks noChangeAspect="1"/>
          </p:cNvPicPr>
          <p:nvPr/>
        </p:nvPicPr>
        <p:blipFill>
          <a:blip r:embed="rId4"/>
          <a:stretch>
            <a:fillRect/>
          </a:stretch>
        </p:blipFill>
        <p:spPr>
          <a:xfrm>
            <a:off x="389169" y="5481248"/>
            <a:ext cx="957155" cy="117663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8"/>
          <p:cNvSpPr txBox="1"/>
          <p:nvPr/>
        </p:nvSpPr>
        <p:spPr>
          <a:xfrm>
            <a:off x="2046287" y="5994400"/>
            <a:ext cx="5259387"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57" name="Google Shape;57;p8"/>
          <p:cNvSpPr txBox="1"/>
          <p:nvPr/>
        </p:nvSpPr>
        <p:spPr>
          <a:xfrm>
            <a:off x="1238250" y="560387"/>
            <a:ext cx="7481887" cy="12620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0"/>
              <a:buFont typeface="Arial"/>
              <a:buNone/>
            </a:pPr>
            <a:r>
              <a:rPr lang="en-US" sz="4000" b="1" i="0" u="none">
                <a:solidFill>
                  <a:schemeClr val="dk1"/>
                </a:solidFill>
                <a:latin typeface="Arial"/>
                <a:ea typeface="Arial"/>
                <a:cs typeface="Arial"/>
                <a:sym typeface="Arial"/>
              </a:rPr>
              <a:t>What's happening right now</a:t>
            </a:r>
            <a:endParaRPr/>
          </a:p>
          <a:p>
            <a:pPr marL="0" marR="0" lvl="0" indent="0" algn="l" rtl="0">
              <a:lnSpc>
                <a:spcPct val="100000"/>
              </a:lnSpc>
              <a:spcBef>
                <a:spcPts val="0"/>
              </a:spcBef>
              <a:spcAft>
                <a:spcPts val="0"/>
              </a:spcAft>
              <a:buNone/>
            </a:pPr>
            <a:endParaRPr sz="4000" b="1" i="0" u="none">
              <a:solidFill>
                <a:schemeClr val="dk1"/>
              </a:solidFill>
              <a:latin typeface="Arial"/>
              <a:ea typeface="Arial"/>
              <a:cs typeface="Arial"/>
              <a:sym typeface="Arial"/>
            </a:endParaRPr>
          </a:p>
        </p:txBody>
      </p:sp>
      <p:pic>
        <p:nvPicPr>
          <p:cNvPr id="58" name="Google Shape;58;p8" descr="E:\chintan temp\cow-647_050817043542_0.png"/>
          <p:cNvPicPr preferRelativeResize="0"/>
          <p:nvPr/>
        </p:nvPicPr>
        <p:blipFill rotWithShape="1">
          <a:blip r:embed="rId3">
            <a:alphaModFix/>
          </a:blip>
          <a:srcRect r="18771"/>
          <a:stretch/>
        </p:blipFill>
        <p:spPr>
          <a:xfrm>
            <a:off x="662957" y="1452563"/>
            <a:ext cx="5407025" cy="4156075"/>
          </a:xfrm>
          <a:prstGeom prst="flowChartAlternateProcess">
            <a:avLst/>
          </a:prstGeom>
          <a:noFill/>
          <a:ln>
            <a:noFill/>
          </a:ln>
        </p:spPr>
      </p:pic>
      <p:sp>
        <p:nvSpPr>
          <p:cNvPr id="59" name="Google Shape;59;p8"/>
          <p:cNvSpPr txBox="1"/>
          <p:nvPr/>
        </p:nvSpPr>
        <p:spPr>
          <a:xfrm>
            <a:off x="5688012" y="2628900"/>
            <a:ext cx="3324225" cy="17541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600"/>
              <a:buFont typeface="Calibri"/>
              <a:buNone/>
            </a:pPr>
            <a:r>
              <a:rPr lang="en-US" sz="3600" b="1" i="0" u="none">
                <a:solidFill>
                  <a:schemeClr val="dk1"/>
                </a:solidFill>
                <a:latin typeface="Calibri"/>
                <a:ea typeface="Calibri"/>
                <a:cs typeface="Calibri"/>
                <a:sym typeface="Calibri"/>
              </a:rPr>
              <a:t>Mixed waste </a:t>
            </a:r>
            <a:endParaRPr/>
          </a:p>
          <a:p>
            <a:pPr marL="0" marR="0" lvl="0" indent="0" algn="ctr" rtl="0">
              <a:lnSpc>
                <a:spcPct val="100000"/>
              </a:lnSpc>
              <a:spcBef>
                <a:spcPts val="0"/>
              </a:spcBef>
              <a:spcAft>
                <a:spcPts val="0"/>
              </a:spcAft>
              <a:buClr>
                <a:schemeClr val="dk1"/>
              </a:buClr>
              <a:buSzPts val="3600"/>
              <a:buFont typeface="Calibri"/>
              <a:buNone/>
            </a:pPr>
            <a:r>
              <a:rPr lang="en-US" sz="3600" b="1" i="0" u="none">
                <a:solidFill>
                  <a:schemeClr val="dk1"/>
                </a:solidFill>
                <a:latin typeface="Calibri"/>
                <a:ea typeface="Calibri"/>
                <a:cs typeface="Calibri"/>
                <a:sym typeface="Calibri"/>
              </a:rPr>
              <a:t>at local</a:t>
            </a:r>
            <a:endParaRPr/>
          </a:p>
          <a:p>
            <a:pPr marL="0" marR="0" lvl="0" indent="0" algn="ctr" rtl="0">
              <a:lnSpc>
                <a:spcPct val="100000"/>
              </a:lnSpc>
              <a:spcBef>
                <a:spcPts val="0"/>
              </a:spcBef>
              <a:spcAft>
                <a:spcPts val="0"/>
              </a:spcAft>
              <a:buClr>
                <a:schemeClr val="dk1"/>
              </a:buClr>
              <a:buSzPts val="3600"/>
              <a:buFont typeface="Calibri"/>
              <a:buNone/>
            </a:pPr>
            <a:r>
              <a:rPr lang="en-US" sz="3600" b="1" i="0" u="none">
                <a:solidFill>
                  <a:schemeClr val="dk1"/>
                </a:solidFill>
                <a:latin typeface="Calibri"/>
                <a:ea typeface="Calibri"/>
                <a:cs typeface="Calibri"/>
                <a:sym typeface="Calibri"/>
              </a:rPr>
              <a:t> dumps</a:t>
            </a:r>
            <a:endParaRPr/>
          </a:p>
        </p:txBody>
      </p:sp>
      <p:pic>
        <p:nvPicPr>
          <p:cNvPr id="2" name="Picture 1">
            <a:extLst>
              <a:ext uri="{FF2B5EF4-FFF2-40B4-BE49-F238E27FC236}">
                <a16:creationId xmlns:a16="http://schemas.microsoft.com/office/drawing/2014/main" id="{A9C5CF6D-6E24-410C-B55C-D35E149DB784}"/>
              </a:ext>
            </a:extLst>
          </p:cNvPr>
          <p:cNvPicPr>
            <a:picLocks noChangeAspect="1"/>
          </p:cNvPicPr>
          <p:nvPr/>
        </p:nvPicPr>
        <p:blipFill>
          <a:blip r:embed="rId4"/>
          <a:stretch>
            <a:fillRect/>
          </a:stretch>
        </p:blipFill>
        <p:spPr>
          <a:xfrm>
            <a:off x="379839" y="5547989"/>
            <a:ext cx="957155" cy="117663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p:nvPr/>
        </p:nvSpPr>
        <p:spPr>
          <a:xfrm>
            <a:off x="2046287" y="5994400"/>
            <a:ext cx="5259387"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65" name="Google Shape;65;p9" descr="E:\chintan temp\Ghaziabad-Landfill-Collapse-1_PTI.jpg"/>
          <p:cNvPicPr preferRelativeResize="0"/>
          <p:nvPr/>
        </p:nvPicPr>
        <p:blipFill rotWithShape="1">
          <a:blip r:embed="rId3">
            <a:alphaModFix/>
          </a:blip>
          <a:srcRect b="25893"/>
          <a:stretch/>
        </p:blipFill>
        <p:spPr>
          <a:xfrm>
            <a:off x="696000" y="1341250"/>
            <a:ext cx="7547100" cy="3450900"/>
          </a:xfrm>
          <a:prstGeom prst="flowChartAlternateProcess">
            <a:avLst/>
          </a:prstGeom>
          <a:noFill/>
          <a:ln>
            <a:noFill/>
          </a:ln>
        </p:spPr>
      </p:pic>
      <p:sp>
        <p:nvSpPr>
          <p:cNvPr id="66" name="Google Shape;66;p9"/>
          <p:cNvSpPr txBox="1"/>
          <p:nvPr/>
        </p:nvSpPr>
        <p:spPr>
          <a:xfrm>
            <a:off x="1087437" y="4921250"/>
            <a:ext cx="8786812" cy="646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Calibri"/>
              <a:buNone/>
            </a:pPr>
            <a:r>
              <a:rPr lang="en-US" sz="3600" b="0" i="0" u="none">
                <a:solidFill>
                  <a:schemeClr val="dk1"/>
                </a:solidFill>
                <a:latin typeface="Calibri"/>
                <a:ea typeface="Calibri"/>
                <a:cs typeface="Calibri"/>
                <a:sym typeface="Calibri"/>
              </a:rPr>
              <a:t>Increasing burden on the landfills</a:t>
            </a:r>
            <a:endParaRPr/>
          </a:p>
        </p:txBody>
      </p:sp>
      <p:sp>
        <p:nvSpPr>
          <p:cNvPr id="67" name="Google Shape;67;p9"/>
          <p:cNvSpPr txBox="1"/>
          <p:nvPr/>
        </p:nvSpPr>
        <p:spPr>
          <a:xfrm>
            <a:off x="1238250" y="457200"/>
            <a:ext cx="7481887" cy="12620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0"/>
              <a:buFont typeface="Arial"/>
              <a:buNone/>
            </a:pPr>
            <a:r>
              <a:rPr lang="en-US" sz="4000" b="1" i="0" u="none">
                <a:solidFill>
                  <a:schemeClr val="dk1"/>
                </a:solidFill>
                <a:latin typeface="Arial"/>
                <a:ea typeface="Arial"/>
                <a:cs typeface="Arial"/>
                <a:sym typeface="Arial"/>
              </a:rPr>
              <a:t>What's happening right now</a:t>
            </a:r>
            <a:endParaRPr/>
          </a:p>
          <a:p>
            <a:pPr marL="0" marR="0" lvl="0" indent="0" algn="l" rtl="0">
              <a:lnSpc>
                <a:spcPct val="100000"/>
              </a:lnSpc>
              <a:spcBef>
                <a:spcPts val="0"/>
              </a:spcBef>
              <a:spcAft>
                <a:spcPts val="0"/>
              </a:spcAft>
              <a:buNone/>
            </a:pPr>
            <a:endParaRPr sz="4000" b="1" i="0" u="none">
              <a:solidFill>
                <a:schemeClr val="dk1"/>
              </a:solidFill>
              <a:latin typeface="Arial"/>
              <a:ea typeface="Arial"/>
              <a:cs typeface="Arial"/>
              <a:sym typeface="Arial"/>
            </a:endParaRPr>
          </a:p>
        </p:txBody>
      </p:sp>
      <p:pic>
        <p:nvPicPr>
          <p:cNvPr id="2" name="Picture 1">
            <a:extLst>
              <a:ext uri="{FF2B5EF4-FFF2-40B4-BE49-F238E27FC236}">
                <a16:creationId xmlns:a16="http://schemas.microsoft.com/office/drawing/2014/main" id="{E5FCF31F-DF8E-49F0-962A-5EF7CB2FD759}"/>
              </a:ext>
            </a:extLst>
          </p:cNvPr>
          <p:cNvPicPr>
            <a:picLocks noChangeAspect="1"/>
          </p:cNvPicPr>
          <p:nvPr/>
        </p:nvPicPr>
        <p:blipFill>
          <a:blip r:embed="rId4"/>
          <a:stretch>
            <a:fillRect/>
          </a:stretch>
        </p:blipFill>
        <p:spPr>
          <a:xfrm>
            <a:off x="426491" y="5516750"/>
            <a:ext cx="957155" cy="117663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0"/>
          <p:cNvSpPr txBox="1"/>
          <p:nvPr/>
        </p:nvSpPr>
        <p:spPr>
          <a:xfrm>
            <a:off x="2046287" y="5994400"/>
            <a:ext cx="5259387"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3" name="Google Shape;73;p10"/>
          <p:cNvSpPr txBox="1"/>
          <p:nvPr/>
        </p:nvSpPr>
        <p:spPr>
          <a:xfrm>
            <a:off x="1094375" y="728975"/>
            <a:ext cx="7482000" cy="1262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0"/>
              <a:buFont typeface="Arial"/>
              <a:buNone/>
            </a:pPr>
            <a:r>
              <a:rPr lang="en-US" sz="4000" b="1" i="0" u="none">
                <a:solidFill>
                  <a:schemeClr val="dk1"/>
                </a:solidFill>
                <a:latin typeface="Arial"/>
                <a:ea typeface="Arial"/>
                <a:cs typeface="Arial"/>
                <a:sym typeface="Arial"/>
              </a:rPr>
              <a:t>What's happening right now </a:t>
            </a:r>
            <a:endParaRPr/>
          </a:p>
          <a:p>
            <a:pPr marL="0" marR="0" lvl="0" indent="0" algn="l" rtl="0">
              <a:lnSpc>
                <a:spcPct val="100000"/>
              </a:lnSpc>
              <a:spcBef>
                <a:spcPts val="0"/>
              </a:spcBef>
              <a:spcAft>
                <a:spcPts val="0"/>
              </a:spcAft>
              <a:buNone/>
            </a:pPr>
            <a:endParaRPr sz="4000" b="1" i="0" u="none">
              <a:solidFill>
                <a:schemeClr val="dk1"/>
              </a:solidFill>
              <a:latin typeface="Arial"/>
              <a:ea typeface="Arial"/>
              <a:cs typeface="Arial"/>
              <a:sym typeface="Arial"/>
            </a:endParaRPr>
          </a:p>
        </p:txBody>
      </p:sp>
      <p:sp>
        <p:nvSpPr>
          <p:cNvPr id="74" name="Google Shape;74;p10"/>
          <p:cNvSpPr txBox="1"/>
          <p:nvPr/>
        </p:nvSpPr>
        <p:spPr>
          <a:xfrm>
            <a:off x="6003925" y="2528887"/>
            <a:ext cx="2446337" cy="12017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600"/>
              <a:buFont typeface="Calibri"/>
              <a:buNone/>
            </a:pPr>
            <a:r>
              <a:rPr lang="en-US" sz="3600" b="1" i="0" u="none">
                <a:solidFill>
                  <a:schemeClr val="dk1"/>
                </a:solidFill>
                <a:latin typeface="Calibri"/>
                <a:ea typeface="Calibri"/>
                <a:cs typeface="Calibri"/>
                <a:sym typeface="Calibri"/>
              </a:rPr>
              <a:t>Urban </a:t>
            </a:r>
            <a:endParaRPr/>
          </a:p>
          <a:p>
            <a:pPr marL="0" marR="0" lvl="0" indent="0" algn="ctr" rtl="0">
              <a:lnSpc>
                <a:spcPct val="100000"/>
              </a:lnSpc>
              <a:spcBef>
                <a:spcPts val="0"/>
              </a:spcBef>
              <a:spcAft>
                <a:spcPts val="0"/>
              </a:spcAft>
              <a:buClr>
                <a:schemeClr val="dk1"/>
              </a:buClr>
              <a:buSzPts val="3600"/>
              <a:buFont typeface="Calibri"/>
              <a:buNone/>
            </a:pPr>
            <a:r>
              <a:rPr lang="en-US" sz="3600" b="1" i="0" u="none">
                <a:solidFill>
                  <a:schemeClr val="dk1"/>
                </a:solidFill>
                <a:latin typeface="Calibri"/>
                <a:ea typeface="Calibri"/>
                <a:cs typeface="Calibri"/>
                <a:sym typeface="Calibri"/>
              </a:rPr>
              <a:t>flooding</a:t>
            </a:r>
            <a:endParaRPr/>
          </a:p>
        </p:txBody>
      </p:sp>
      <p:pic>
        <p:nvPicPr>
          <p:cNvPr id="75" name="Google Shape;75;p10" descr="E:\chintan temp\rain-water_fd2ee6cc-882b-11e8-b9ce-1e6263d714a8.jpg"/>
          <p:cNvPicPr preferRelativeResize="0"/>
          <p:nvPr/>
        </p:nvPicPr>
        <p:blipFill rotWithShape="1">
          <a:blip r:embed="rId3">
            <a:alphaModFix/>
          </a:blip>
          <a:srcRect l="13846" r="-89"/>
          <a:stretch/>
        </p:blipFill>
        <p:spPr>
          <a:xfrm>
            <a:off x="973076" y="1833725"/>
            <a:ext cx="5401800" cy="3521700"/>
          </a:xfrm>
          <a:prstGeom prst="roundRect">
            <a:avLst>
              <a:gd name="adj" fmla="val 16667"/>
            </a:avLst>
          </a:prstGeom>
          <a:noFill/>
          <a:ln>
            <a:noFill/>
          </a:ln>
        </p:spPr>
      </p:pic>
      <p:pic>
        <p:nvPicPr>
          <p:cNvPr id="2" name="Picture 1">
            <a:extLst>
              <a:ext uri="{FF2B5EF4-FFF2-40B4-BE49-F238E27FC236}">
                <a16:creationId xmlns:a16="http://schemas.microsoft.com/office/drawing/2014/main" id="{38106CFF-69CE-466C-B55E-21469781E583}"/>
              </a:ext>
            </a:extLst>
          </p:cNvPr>
          <p:cNvPicPr>
            <a:picLocks noChangeAspect="1"/>
          </p:cNvPicPr>
          <p:nvPr/>
        </p:nvPicPr>
        <p:blipFill>
          <a:blip r:embed="rId4"/>
          <a:stretch>
            <a:fillRect/>
          </a:stretch>
        </p:blipFill>
        <p:spPr>
          <a:xfrm>
            <a:off x="295863" y="5355425"/>
            <a:ext cx="957155" cy="117663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1" descr="E:\chintan temp\3aGKzz1Roer0FT04iqIh_ocean-plastic-Hawaiian-Monk-Seal-1280x720.jpg"/>
          <p:cNvPicPr preferRelativeResize="0"/>
          <p:nvPr/>
        </p:nvPicPr>
        <p:blipFill rotWithShape="1">
          <a:blip r:embed="rId3">
            <a:alphaModFix/>
          </a:blip>
          <a:srcRect r="11351"/>
          <a:stretch/>
        </p:blipFill>
        <p:spPr>
          <a:xfrm>
            <a:off x="1354225" y="3373600"/>
            <a:ext cx="3941700" cy="2620800"/>
          </a:xfrm>
          <a:prstGeom prst="flowChartAlternateProcess">
            <a:avLst/>
          </a:prstGeom>
          <a:noFill/>
          <a:ln>
            <a:noFill/>
          </a:ln>
        </p:spPr>
      </p:pic>
      <p:sp>
        <p:nvSpPr>
          <p:cNvPr id="81" name="Google Shape;81;p11"/>
          <p:cNvSpPr txBox="1"/>
          <p:nvPr/>
        </p:nvSpPr>
        <p:spPr>
          <a:xfrm>
            <a:off x="2046287" y="5994400"/>
            <a:ext cx="5259387"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2" name="Google Shape;82;p11"/>
          <p:cNvSpPr txBox="1"/>
          <p:nvPr/>
        </p:nvSpPr>
        <p:spPr>
          <a:xfrm>
            <a:off x="1238250" y="457200"/>
            <a:ext cx="7481887" cy="12620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0"/>
              <a:buFont typeface="Arial"/>
              <a:buNone/>
            </a:pPr>
            <a:r>
              <a:rPr lang="en-US" sz="4000" b="1" i="0" u="none">
                <a:solidFill>
                  <a:schemeClr val="dk1"/>
                </a:solidFill>
                <a:latin typeface="Arial"/>
                <a:ea typeface="Arial"/>
                <a:cs typeface="Arial"/>
                <a:sym typeface="Arial"/>
              </a:rPr>
              <a:t>What's happening right now</a:t>
            </a:r>
            <a:endParaRPr/>
          </a:p>
          <a:p>
            <a:pPr marL="0" marR="0" lvl="0" indent="0" algn="l" rtl="0">
              <a:lnSpc>
                <a:spcPct val="100000"/>
              </a:lnSpc>
              <a:spcBef>
                <a:spcPts val="0"/>
              </a:spcBef>
              <a:spcAft>
                <a:spcPts val="0"/>
              </a:spcAft>
              <a:buNone/>
            </a:pPr>
            <a:endParaRPr sz="4000" b="1" i="0" u="none">
              <a:solidFill>
                <a:schemeClr val="dk1"/>
              </a:solidFill>
              <a:latin typeface="Arial"/>
              <a:ea typeface="Arial"/>
              <a:cs typeface="Arial"/>
              <a:sym typeface="Arial"/>
            </a:endParaRPr>
          </a:p>
        </p:txBody>
      </p:sp>
      <p:sp>
        <p:nvSpPr>
          <p:cNvPr id="83" name="Google Shape;83;p11"/>
          <p:cNvSpPr txBox="1"/>
          <p:nvPr/>
        </p:nvSpPr>
        <p:spPr>
          <a:xfrm>
            <a:off x="5295900" y="2728912"/>
            <a:ext cx="2446337" cy="12001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600"/>
              <a:buFont typeface="Calibri"/>
              <a:buNone/>
            </a:pPr>
            <a:r>
              <a:rPr lang="en-US" sz="3600" b="1" i="0" u="none" dirty="0">
                <a:solidFill>
                  <a:schemeClr val="dk1"/>
                </a:solidFill>
                <a:latin typeface="Calibri"/>
                <a:ea typeface="Calibri"/>
                <a:cs typeface="Calibri"/>
                <a:sym typeface="Calibri"/>
              </a:rPr>
              <a:t>Plastic in the </a:t>
            </a:r>
            <a:endParaRPr dirty="0"/>
          </a:p>
          <a:p>
            <a:pPr marL="0" marR="0" lvl="0" indent="0" algn="ctr" rtl="0">
              <a:lnSpc>
                <a:spcPct val="100000"/>
              </a:lnSpc>
              <a:spcBef>
                <a:spcPts val="0"/>
              </a:spcBef>
              <a:spcAft>
                <a:spcPts val="0"/>
              </a:spcAft>
              <a:buClr>
                <a:schemeClr val="dk1"/>
              </a:buClr>
              <a:buSzPts val="3600"/>
              <a:buFont typeface="Calibri"/>
              <a:buNone/>
            </a:pPr>
            <a:r>
              <a:rPr lang="en-US" sz="3600" b="1" i="0" u="none" dirty="0">
                <a:solidFill>
                  <a:schemeClr val="dk1"/>
                </a:solidFill>
                <a:latin typeface="Calibri"/>
                <a:ea typeface="Calibri"/>
                <a:cs typeface="Calibri"/>
                <a:sym typeface="Calibri"/>
              </a:rPr>
              <a:t>Ocean</a:t>
            </a:r>
            <a:endParaRPr dirty="0"/>
          </a:p>
        </p:txBody>
      </p:sp>
      <p:pic>
        <p:nvPicPr>
          <p:cNvPr id="84" name="Google Shape;84;p11" descr="E:\chintan temp\CmlpnbfXgAA4AQF.jpg"/>
          <p:cNvPicPr preferRelativeResize="0"/>
          <p:nvPr/>
        </p:nvPicPr>
        <p:blipFill rotWithShape="1">
          <a:blip r:embed="rId4">
            <a:alphaModFix/>
          </a:blip>
          <a:srcRect l="6994"/>
          <a:stretch/>
        </p:blipFill>
        <p:spPr>
          <a:xfrm>
            <a:off x="1354256" y="1308175"/>
            <a:ext cx="3941632" cy="2620883"/>
          </a:xfrm>
          <a:custGeom>
            <a:avLst/>
            <a:gdLst/>
            <a:ahLst/>
            <a:cxnLst/>
            <a:rect l="l" t="t" r="r" b="b"/>
            <a:pathLst>
              <a:path w="4249738" h="2825750" extrusionOk="0">
                <a:moveTo>
                  <a:pt x="470968" y="0"/>
                </a:moveTo>
                <a:lnTo>
                  <a:pt x="3778770" y="0"/>
                </a:lnTo>
                <a:cubicBezTo>
                  <a:pt x="4038878" y="0"/>
                  <a:pt x="4249738" y="210860"/>
                  <a:pt x="4249738" y="470968"/>
                </a:cubicBezTo>
                <a:lnTo>
                  <a:pt x="4249738" y="2825750"/>
                </a:lnTo>
                <a:lnTo>
                  <a:pt x="4249738" y="2825750"/>
                </a:lnTo>
                <a:lnTo>
                  <a:pt x="0" y="2825750"/>
                </a:lnTo>
                <a:lnTo>
                  <a:pt x="0" y="2825750"/>
                </a:lnTo>
                <a:lnTo>
                  <a:pt x="0" y="470968"/>
                </a:lnTo>
                <a:cubicBezTo>
                  <a:pt x="0" y="210860"/>
                  <a:pt x="210860" y="0"/>
                  <a:pt x="470968" y="0"/>
                </a:cubicBezTo>
                <a:close/>
              </a:path>
            </a:pathLst>
          </a:custGeom>
          <a:noFill/>
          <a:ln>
            <a:noFill/>
          </a:ln>
        </p:spPr>
      </p:pic>
      <p:pic>
        <p:nvPicPr>
          <p:cNvPr id="2" name="Picture 1">
            <a:extLst>
              <a:ext uri="{FF2B5EF4-FFF2-40B4-BE49-F238E27FC236}">
                <a16:creationId xmlns:a16="http://schemas.microsoft.com/office/drawing/2014/main" id="{89856A9A-CA09-4AFF-927E-F017CCAFD304}"/>
              </a:ext>
            </a:extLst>
          </p:cNvPr>
          <p:cNvPicPr>
            <a:picLocks noChangeAspect="1"/>
          </p:cNvPicPr>
          <p:nvPr/>
        </p:nvPicPr>
        <p:blipFill>
          <a:blip r:embed="rId5"/>
          <a:stretch>
            <a:fillRect/>
          </a:stretch>
        </p:blipFill>
        <p:spPr>
          <a:xfrm>
            <a:off x="397070" y="5406085"/>
            <a:ext cx="957155" cy="117663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13FA9-99CA-4CAD-BA24-83F2072E5B54}"/>
              </a:ext>
            </a:extLst>
          </p:cNvPr>
          <p:cNvSpPr>
            <a:spLocks noGrp="1"/>
          </p:cNvSpPr>
          <p:nvPr>
            <p:ph type="title"/>
          </p:nvPr>
        </p:nvSpPr>
        <p:spPr>
          <a:xfrm>
            <a:off x="2659224" y="429208"/>
            <a:ext cx="3349690" cy="755780"/>
          </a:xfrm>
          <a:solidFill>
            <a:schemeClr val="accent5">
              <a:lumMod val="20000"/>
              <a:lumOff val="80000"/>
            </a:schemeClr>
          </a:solidFill>
        </p:spPr>
        <p:txBody>
          <a:bodyPr/>
          <a:lstStyle/>
          <a:p>
            <a:r>
              <a:rPr lang="en-IN" dirty="0">
                <a:solidFill>
                  <a:srgbClr val="00B0F0"/>
                </a:solidFill>
              </a:rPr>
              <a:t>Plastic Soup</a:t>
            </a:r>
          </a:p>
        </p:txBody>
      </p:sp>
      <p:pic>
        <p:nvPicPr>
          <p:cNvPr id="4" name="Picture 3">
            <a:extLst>
              <a:ext uri="{FF2B5EF4-FFF2-40B4-BE49-F238E27FC236}">
                <a16:creationId xmlns:a16="http://schemas.microsoft.com/office/drawing/2014/main" id="{6B7D94B1-F140-4543-8E0A-30ACBA1AF284}"/>
              </a:ext>
            </a:extLst>
          </p:cNvPr>
          <p:cNvPicPr>
            <a:picLocks noChangeAspect="1"/>
          </p:cNvPicPr>
          <p:nvPr/>
        </p:nvPicPr>
        <p:blipFill>
          <a:blip r:embed="rId2"/>
          <a:stretch>
            <a:fillRect/>
          </a:stretch>
        </p:blipFill>
        <p:spPr>
          <a:xfrm>
            <a:off x="494521" y="1107395"/>
            <a:ext cx="8406884" cy="3231340"/>
          </a:xfrm>
          <a:prstGeom prst="rect">
            <a:avLst/>
          </a:prstGeom>
        </p:spPr>
      </p:pic>
      <p:sp>
        <p:nvSpPr>
          <p:cNvPr id="6" name="Rectangle 5">
            <a:extLst>
              <a:ext uri="{FF2B5EF4-FFF2-40B4-BE49-F238E27FC236}">
                <a16:creationId xmlns:a16="http://schemas.microsoft.com/office/drawing/2014/main" id="{C5895C50-38DB-4258-A3A6-BB3988B1E1C3}"/>
              </a:ext>
            </a:extLst>
          </p:cNvPr>
          <p:cNvSpPr/>
          <p:nvPr/>
        </p:nvSpPr>
        <p:spPr>
          <a:xfrm>
            <a:off x="494521" y="4441372"/>
            <a:ext cx="8406884" cy="2062103"/>
          </a:xfrm>
          <a:prstGeom prst="rect">
            <a:avLst/>
          </a:prstGeom>
          <a:solidFill>
            <a:srgbClr val="0070C0"/>
          </a:solidFill>
        </p:spPr>
        <p:txBody>
          <a:bodyPr wrap="square">
            <a:spAutoFit/>
          </a:bodyPr>
          <a:lstStyle/>
          <a:p>
            <a:r>
              <a:rPr lang="en-US" sz="1600" dirty="0">
                <a:solidFill>
                  <a:schemeClr val="tx2"/>
                </a:solidFill>
              </a:rPr>
              <a:t>More and more plastic waste is ending up in our oceans and seas. Due to the effects of weathering, sunlight and wave action, this plastic reduces to smaller particles. This leads to serious pollution. The oceans occupy 72% of the earth’s surface and they are our principal source of oxygen. Plastic in ocean environments is deadly for many marine animals. Plastic does not degrade biologically.</a:t>
            </a:r>
          </a:p>
          <a:p>
            <a:endParaRPr lang="en-US" sz="1600" dirty="0">
              <a:solidFill>
                <a:schemeClr val="tx2"/>
              </a:solidFill>
            </a:endParaRPr>
          </a:p>
          <a:p>
            <a:r>
              <a:rPr lang="en-US" sz="1600" dirty="0">
                <a:solidFill>
                  <a:schemeClr val="tx2"/>
                </a:solidFill>
              </a:rPr>
              <a:t>As a result of the breakdown and fragmentation of plastic into smaller particles, ocean water has been transformed into a sort of global microplastic soup or Plastic Soup. </a:t>
            </a:r>
            <a:endParaRPr lang="en-IN" sz="1600" dirty="0">
              <a:solidFill>
                <a:schemeClr val="tx2"/>
              </a:solidFill>
            </a:endParaRPr>
          </a:p>
        </p:txBody>
      </p:sp>
    </p:spTree>
    <p:extLst>
      <p:ext uri="{BB962C8B-B14F-4D97-AF65-F5344CB8AC3E}">
        <p14:creationId xmlns:p14="http://schemas.microsoft.com/office/powerpoint/2010/main" val="3142950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C0C91-AF42-4DD4-945D-E15689220A77}"/>
              </a:ext>
            </a:extLst>
          </p:cNvPr>
          <p:cNvSpPr>
            <a:spLocks noGrp="1"/>
          </p:cNvSpPr>
          <p:nvPr>
            <p:ph type="title"/>
          </p:nvPr>
        </p:nvSpPr>
        <p:spPr/>
        <p:txBody>
          <a:bodyPr/>
          <a:lstStyle/>
          <a:p>
            <a:endParaRPr lang="en-IN"/>
          </a:p>
        </p:txBody>
      </p:sp>
      <p:pic>
        <p:nvPicPr>
          <p:cNvPr id="4" name="Picture 3">
            <a:extLst>
              <a:ext uri="{FF2B5EF4-FFF2-40B4-BE49-F238E27FC236}">
                <a16:creationId xmlns:a16="http://schemas.microsoft.com/office/drawing/2014/main" id="{B2B134B2-D379-4E7C-8D9B-CA0BEE52E351}"/>
              </a:ext>
            </a:extLst>
          </p:cNvPr>
          <p:cNvPicPr>
            <a:picLocks noChangeAspect="1"/>
          </p:cNvPicPr>
          <p:nvPr/>
        </p:nvPicPr>
        <p:blipFill>
          <a:blip r:embed="rId2"/>
          <a:stretch>
            <a:fillRect/>
          </a:stretch>
        </p:blipFill>
        <p:spPr>
          <a:xfrm>
            <a:off x="457200" y="960438"/>
            <a:ext cx="4217438" cy="4800600"/>
          </a:xfrm>
          <a:prstGeom prst="rect">
            <a:avLst/>
          </a:prstGeom>
        </p:spPr>
      </p:pic>
      <p:pic>
        <p:nvPicPr>
          <p:cNvPr id="5" name="Picture 4">
            <a:extLst>
              <a:ext uri="{FF2B5EF4-FFF2-40B4-BE49-F238E27FC236}">
                <a16:creationId xmlns:a16="http://schemas.microsoft.com/office/drawing/2014/main" id="{D33CC501-20A5-40BA-9EDF-FD8C9CB591C3}"/>
              </a:ext>
            </a:extLst>
          </p:cNvPr>
          <p:cNvPicPr>
            <a:picLocks noChangeAspect="1"/>
          </p:cNvPicPr>
          <p:nvPr/>
        </p:nvPicPr>
        <p:blipFill>
          <a:blip r:embed="rId3"/>
          <a:stretch>
            <a:fillRect/>
          </a:stretch>
        </p:blipFill>
        <p:spPr>
          <a:xfrm>
            <a:off x="4572000" y="1417637"/>
            <a:ext cx="4499238" cy="5309733"/>
          </a:xfrm>
          <a:prstGeom prst="rect">
            <a:avLst/>
          </a:prstGeom>
        </p:spPr>
      </p:pic>
      <p:pic>
        <p:nvPicPr>
          <p:cNvPr id="6" name="Picture 5">
            <a:extLst>
              <a:ext uri="{FF2B5EF4-FFF2-40B4-BE49-F238E27FC236}">
                <a16:creationId xmlns:a16="http://schemas.microsoft.com/office/drawing/2014/main" id="{02645561-B81C-454F-93DC-EBD5CDA0AA91}"/>
              </a:ext>
            </a:extLst>
          </p:cNvPr>
          <p:cNvPicPr>
            <a:picLocks noChangeAspect="1"/>
          </p:cNvPicPr>
          <p:nvPr/>
        </p:nvPicPr>
        <p:blipFill>
          <a:blip r:embed="rId4"/>
          <a:stretch>
            <a:fillRect/>
          </a:stretch>
        </p:blipFill>
        <p:spPr>
          <a:xfrm>
            <a:off x="286532" y="5550740"/>
            <a:ext cx="957155" cy="1176630"/>
          </a:xfrm>
          <a:prstGeom prst="rect">
            <a:avLst/>
          </a:prstGeom>
        </p:spPr>
      </p:pic>
    </p:spTree>
    <p:extLst>
      <p:ext uri="{BB962C8B-B14F-4D97-AF65-F5344CB8AC3E}">
        <p14:creationId xmlns:p14="http://schemas.microsoft.com/office/powerpoint/2010/main" val="202327416"/>
      </p:ext>
    </p:extLst>
  </p:cSld>
  <p:clrMapOvr>
    <a:masterClrMapping/>
  </p:clrMapOvr>
</p:sld>
</file>

<file path=ppt/theme/theme1.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643</Words>
  <Application>Microsoft Office PowerPoint</Application>
  <PresentationFormat>On-screen Show (4:3)</PresentationFormat>
  <Paragraphs>144</Paragraphs>
  <Slides>25</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Aharoni</vt:lpstr>
      <vt:lpstr>Arial</vt:lpstr>
      <vt:lpstr>Calibri</vt:lpstr>
      <vt:lpstr>Trebuchet MS</vt:lpstr>
      <vt:lpstr>Wingdings</vt:lpstr>
      <vt:lpstr>2_Office Theme</vt:lpstr>
      <vt:lpstr>Let’s Say No to Single Use Plastics</vt:lpstr>
      <vt:lpstr>PowerPoint Presentation</vt:lpstr>
      <vt:lpstr>PowerPoint Presentation</vt:lpstr>
      <vt:lpstr>PowerPoint Presentation</vt:lpstr>
      <vt:lpstr>PowerPoint Presentation</vt:lpstr>
      <vt:lpstr>PowerPoint Presentation</vt:lpstr>
      <vt:lpstr>PowerPoint Presentation</vt:lpstr>
      <vt:lpstr>Plastic Soup</vt:lpstr>
      <vt:lpstr>PowerPoint Presentation</vt:lpstr>
      <vt:lpstr>Let’s first take a look at few known facts on PLASTICS </vt:lpstr>
      <vt:lpstr>Data that would make you think twice before using plastic</vt:lpstr>
      <vt:lpstr>How many of you go to coffee houses/cafés?</vt:lpstr>
      <vt:lpstr>How many of you order food online?</vt:lpstr>
      <vt:lpstr>How many of you go out to buy groceries and vegetables?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Foundation</dc:creator>
  <cp:lastModifiedBy>Susan Thomas</cp:lastModifiedBy>
  <cp:revision>179</cp:revision>
  <dcterms:modified xsi:type="dcterms:W3CDTF">2019-05-07T09:56:44Z</dcterms:modified>
</cp:coreProperties>
</file>